
<file path=[Content_Types].xml><?xml version="1.0" encoding="utf-8"?>
<Types xmlns="http://schemas.openxmlformats.org/package/2006/content-types">
  <Default ContentType="application/x-fontdata" Extension="fntdata"/>
  <Default ContentType="image/jpeg" Extension="jpeg"/>
  <Default ContentType="image/png" Extension="png"/>
  <Default ContentType="application/vnd.openxmlformats-package.relationships+xml" Extension="rels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slide+xml" PartName="/ppt/slides/slide5.xml"/>
  <Override ContentType="application/vnd.openxmlformats-officedocument.presentationml.slide+xml" PartName="/ppt/slides/slide6.xml"/>
  <Override ContentType="application/vnd.openxmlformats-officedocument.presentationml.slide+xml" PartName="/ppt/slides/slide7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</p:sldIdLst>
  <p:sldSz cx="18288000" cy="10287000"/>
  <p:notesSz cx="6858000" cy="9144000"/>
  <p:embeddedFontLst>
    <p:embeddedFont>
      <p:font typeface="Antonio Ultra-Bold Italics" charset="1" panose="02000803000000000000"/>
      <p:regular r:id="rId13"/>
    </p:embeddedFont>
    <p:embeddedFont>
      <p:font typeface="Canva Sans Bold" charset="1" panose="020B0803030501040103"/>
      <p:regular r:id="rId14"/>
    </p:embeddedFont>
    <p:embeddedFont>
      <p:font typeface="Canva Sans" charset="1" panose="020B0503030501040103"/>
      <p:regular r:id="rId15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slides/slide5.xml" Type="http://schemas.openxmlformats.org/officeDocument/2006/relationships/slide"/><Relationship Id="rId11" Target="slides/slide6.xml" Type="http://schemas.openxmlformats.org/officeDocument/2006/relationships/slide"/><Relationship Id="rId12" Target="slides/slide7.xml" Type="http://schemas.openxmlformats.org/officeDocument/2006/relationships/slide"/><Relationship Id="rId13" Target="fonts/font13.fntdata" Type="http://schemas.openxmlformats.org/officeDocument/2006/relationships/font"/><Relationship Id="rId14" Target="fonts/font14.fntdata" Type="http://schemas.openxmlformats.org/officeDocument/2006/relationships/font"/><Relationship Id="rId15" Target="fonts/font15.fntdata" Type="http://schemas.openxmlformats.org/officeDocument/2006/relationships/font"/><Relationship Id="rId2" Target="presProps.xml" Type="http://schemas.openxmlformats.org/officeDocument/2006/relationships/presProps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slides/slide4.xml" Type="http://schemas.openxmlformats.org/officeDocument/2006/relationships/slide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png" Type="http://schemas.openxmlformats.org/officeDocument/2006/relationships/image"/><Relationship Id="rId4" Target="../media/image3.png" Type="http://schemas.openxmlformats.org/officeDocument/2006/relationships/image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/Relationships>
</file>

<file path=ppt/slides/_rels/slide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/Relationships>
</file>

<file path=ppt/slides/_rels/slide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/Relationships>
</file>

<file path=ppt/slides/_rels/slide6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/Relationships>
</file>

<file path=ppt/slides/_rels/slide7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93C7C5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6619845" y="452042"/>
            <a:ext cx="3729223" cy="2689047"/>
          </a:xfrm>
          <a:custGeom>
            <a:avLst/>
            <a:gdLst/>
            <a:ahLst/>
            <a:cxnLst/>
            <a:rect r="r" b="b" t="t" l="l"/>
            <a:pathLst>
              <a:path h="2689047" w="3729223">
                <a:moveTo>
                  <a:pt x="0" y="0"/>
                </a:moveTo>
                <a:lnTo>
                  <a:pt x="3729223" y="0"/>
                </a:lnTo>
                <a:lnTo>
                  <a:pt x="3729223" y="2689046"/>
                </a:lnTo>
                <a:lnTo>
                  <a:pt x="0" y="2689046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12261797" y="3917354"/>
            <a:ext cx="6796236" cy="6796236"/>
          </a:xfrm>
          <a:custGeom>
            <a:avLst/>
            <a:gdLst/>
            <a:ahLst/>
            <a:cxnLst/>
            <a:rect r="r" b="b" t="t" l="l"/>
            <a:pathLst>
              <a:path h="6796236" w="6796236">
                <a:moveTo>
                  <a:pt x="0" y="0"/>
                </a:moveTo>
                <a:lnTo>
                  <a:pt x="6796235" y="0"/>
                </a:lnTo>
                <a:lnTo>
                  <a:pt x="6796235" y="6796235"/>
                </a:lnTo>
                <a:lnTo>
                  <a:pt x="0" y="6796235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0" y="2885634"/>
            <a:ext cx="5776020" cy="7401366"/>
          </a:xfrm>
          <a:custGeom>
            <a:avLst/>
            <a:gdLst/>
            <a:ahLst/>
            <a:cxnLst/>
            <a:rect r="r" b="b" t="t" l="l"/>
            <a:pathLst>
              <a:path h="7401366" w="5776020">
                <a:moveTo>
                  <a:pt x="0" y="0"/>
                </a:moveTo>
                <a:lnTo>
                  <a:pt x="5776020" y="0"/>
                </a:lnTo>
                <a:lnTo>
                  <a:pt x="5776020" y="7401366"/>
                </a:lnTo>
                <a:lnTo>
                  <a:pt x="0" y="7401366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sp>
        <p:nvSpPr>
          <p:cNvPr name="TextBox 5" id="5"/>
          <p:cNvSpPr txBox="true"/>
          <p:nvPr/>
        </p:nvSpPr>
        <p:spPr>
          <a:xfrm rot="0">
            <a:off x="1580544" y="3326943"/>
            <a:ext cx="14278804" cy="448027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7326"/>
              </a:lnSpc>
            </a:pPr>
            <a:r>
              <a:rPr lang="en-US" b="true" sz="17326" i="true">
                <a:solidFill>
                  <a:srgbClr val="4F7335"/>
                </a:solidFill>
                <a:latin typeface="Antonio Ultra-Bold Italics"/>
                <a:ea typeface="Antonio Ultra-Bold Italics"/>
                <a:cs typeface="Antonio Ultra-Bold Italics"/>
                <a:sym typeface="Antonio Ultra-Bold Italics"/>
              </a:rPr>
              <a:t>DESIGN </a:t>
            </a:r>
          </a:p>
          <a:p>
            <a:pPr algn="ctr">
              <a:lnSpc>
                <a:spcPts val="17326"/>
              </a:lnSpc>
            </a:pPr>
            <a:r>
              <a:rPr lang="en-US" b="true" sz="17326" i="true">
                <a:solidFill>
                  <a:srgbClr val="4F7335"/>
                </a:solidFill>
                <a:latin typeface="Antonio Ultra-Bold Italics"/>
                <a:ea typeface="Antonio Ultra-Bold Italics"/>
                <a:cs typeface="Antonio Ultra-Bold Italics"/>
                <a:sym typeface="Antonio Ultra-Bold Italics"/>
              </a:rPr>
              <a:t>LEARNING</a:t>
            </a:r>
          </a:p>
        </p:txBody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>
  <p:cSld>
    <p:bg>
      <p:bgPr>
        <a:solidFill>
          <a:srgbClr val="93C7C5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TextBox 2" id="2"/>
          <p:cNvSpPr txBox="true"/>
          <p:nvPr/>
        </p:nvSpPr>
        <p:spPr>
          <a:xfrm rot="0">
            <a:off x="0" y="1349462"/>
            <a:ext cx="18288000" cy="814641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559"/>
              </a:lnSpc>
              <a:spcBef>
                <a:spcPct val="0"/>
              </a:spcBef>
            </a:pPr>
            <a:r>
              <a:rPr lang="en-US" b="true" sz="5399">
                <a:solidFill>
                  <a:srgbClr val="C17CBF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 Marine Ecosystems and Conservation</a:t>
            </a:r>
          </a:p>
          <a:p>
            <a:pPr algn="ctr">
              <a:lnSpc>
                <a:spcPts val="4759"/>
              </a:lnSpc>
              <a:spcBef>
                <a:spcPct val="0"/>
              </a:spcBef>
            </a:pPr>
            <a:r>
              <a:rPr lang="en-US" b="true" sz="3399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Analyse the role of mussels and oysters in marine ecosystems: </a:t>
            </a:r>
          </a:p>
          <a:p>
            <a:pPr algn="ctr">
              <a:lnSpc>
                <a:spcPts val="4759"/>
              </a:lnSpc>
              <a:spcBef>
                <a:spcPct val="0"/>
              </a:spcBef>
            </a:pPr>
            <a:r>
              <a:rPr lang="en-US" sz="3399">
                <a:solidFill>
                  <a:srgbClr val="4F7335"/>
                </a:solidFill>
                <a:latin typeface="Canva Sans"/>
                <a:ea typeface="Canva Sans"/>
                <a:cs typeface="Canva Sans"/>
                <a:sym typeface="Canva Sans"/>
              </a:rPr>
              <a:t>Learners will explore how mussels and oysters help maintain healthy marine environments, including their role in water filtration and supporting biodiversity.</a:t>
            </a:r>
          </a:p>
          <a:p>
            <a:pPr algn="ctr">
              <a:lnSpc>
                <a:spcPts val="4759"/>
              </a:lnSpc>
              <a:spcBef>
                <a:spcPct val="0"/>
              </a:spcBef>
            </a:pPr>
          </a:p>
          <a:p>
            <a:pPr algn="ctr">
              <a:lnSpc>
                <a:spcPts val="4759"/>
              </a:lnSpc>
              <a:spcBef>
                <a:spcPct val="0"/>
              </a:spcBef>
            </a:pPr>
          </a:p>
          <a:p>
            <a:pPr algn="ctr">
              <a:lnSpc>
                <a:spcPts val="4759"/>
              </a:lnSpc>
              <a:spcBef>
                <a:spcPct val="0"/>
              </a:spcBef>
            </a:pPr>
          </a:p>
          <a:p>
            <a:pPr algn="ctr">
              <a:lnSpc>
                <a:spcPts val="4759"/>
              </a:lnSpc>
              <a:spcBef>
                <a:spcPct val="0"/>
              </a:spcBef>
            </a:pPr>
          </a:p>
          <a:p>
            <a:pPr algn="ctr">
              <a:lnSpc>
                <a:spcPts val="4759"/>
              </a:lnSpc>
              <a:spcBef>
                <a:spcPct val="0"/>
              </a:spcBef>
            </a:pPr>
            <a:r>
              <a:rPr lang="en-US" b="true" sz="3399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Discuss the importance of marine conservation:</a:t>
            </a:r>
          </a:p>
          <a:p>
            <a:pPr algn="ctr">
              <a:lnSpc>
                <a:spcPts val="4759"/>
              </a:lnSpc>
              <a:spcBef>
                <a:spcPct val="0"/>
              </a:spcBef>
            </a:pPr>
            <a:r>
              <a:rPr lang="en-US" sz="3399">
                <a:solidFill>
                  <a:srgbClr val="4F7335"/>
                </a:solidFill>
                <a:latin typeface="Canva Sans"/>
                <a:ea typeface="Canva Sans"/>
                <a:cs typeface="Canva Sans"/>
                <a:sym typeface="Canva Sans"/>
              </a:rPr>
              <a:t> Learners will recognise the threats to marine life and ecosystems, </a:t>
            </a:r>
          </a:p>
          <a:p>
            <a:pPr algn="ctr">
              <a:lnSpc>
                <a:spcPts val="4759"/>
              </a:lnSpc>
              <a:spcBef>
                <a:spcPct val="0"/>
              </a:spcBef>
            </a:pPr>
            <a:r>
              <a:rPr lang="en-US" sz="3399">
                <a:solidFill>
                  <a:srgbClr val="4F7335"/>
                </a:solidFill>
                <a:latin typeface="Canva Sans"/>
                <a:ea typeface="Canva Sans"/>
                <a:cs typeface="Canva Sans"/>
                <a:sym typeface="Canva Sans"/>
              </a:rPr>
              <a:t>including pollution and climate change, and identify ways </a:t>
            </a:r>
          </a:p>
          <a:p>
            <a:pPr algn="ctr">
              <a:lnSpc>
                <a:spcPts val="4759"/>
              </a:lnSpc>
              <a:spcBef>
                <a:spcPct val="0"/>
              </a:spcBef>
            </a:pPr>
            <a:r>
              <a:rPr lang="en-US" sz="3399">
                <a:solidFill>
                  <a:srgbClr val="4F7335"/>
                </a:solidFill>
                <a:latin typeface="Canva Sans"/>
                <a:ea typeface="Canva Sans"/>
                <a:cs typeface="Canva Sans"/>
                <a:sym typeface="Canva Sans"/>
              </a:rPr>
              <a:t>in which sustainable practices in aquaculture can contribute to</a:t>
            </a:r>
          </a:p>
          <a:p>
            <a:pPr algn="ctr">
              <a:lnSpc>
                <a:spcPts val="4759"/>
              </a:lnSpc>
              <a:spcBef>
                <a:spcPct val="0"/>
              </a:spcBef>
            </a:pPr>
            <a:r>
              <a:rPr lang="en-US" sz="3399">
                <a:solidFill>
                  <a:srgbClr val="4F7335"/>
                </a:solidFill>
                <a:latin typeface="Canva Sans"/>
                <a:ea typeface="Canva Sans"/>
                <a:cs typeface="Canva Sans"/>
                <a:sym typeface="Canva Sans"/>
              </a:rPr>
              <a:t> marine conservation.</a:t>
            </a:r>
          </a:p>
        </p:txBody>
      </p:sp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>
  <p:cSld>
    <p:bg>
      <p:bgPr>
        <a:solidFill>
          <a:srgbClr val="93C7C5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TextBox 2" id="2"/>
          <p:cNvSpPr txBox="true"/>
          <p:nvPr/>
        </p:nvSpPr>
        <p:spPr>
          <a:xfrm rot="0">
            <a:off x="2369418" y="834681"/>
            <a:ext cx="13549164" cy="801218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667"/>
              </a:lnSpc>
              <a:spcBef>
                <a:spcPct val="0"/>
              </a:spcBef>
            </a:pPr>
            <a:r>
              <a:rPr lang="en-US" b="true" sz="5667">
                <a:solidFill>
                  <a:srgbClr val="C17CBF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NUTRITION AND HEALTHY EATING</a:t>
            </a:r>
          </a:p>
          <a:p>
            <a:pPr algn="ctr">
              <a:lnSpc>
                <a:spcPts val="5667"/>
              </a:lnSpc>
              <a:spcBef>
                <a:spcPct val="0"/>
              </a:spcBef>
            </a:pPr>
          </a:p>
          <a:p>
            <a:pPr algn="ctr">
              <a:lnSpc>
                <a:spcPts val="3463"/>
              </a:lnSpc>
              <a:spcBef>
                <a:spcPct val="0"/>
              </a:spcBef>
            </a:pPr>
            <a:r>
              <a:rPr lang="en-US" b="true" sz="3463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Identify the nutritional benefits of mussels and oysters: </a:t>
            </a:r>
          </a:p>
          <a:p>
            <a:pPr algn="ctr">
              <a:lnSpc>
                <a:spcPts val="3463"/>
              </a:lnSpc>
              <a:spcBef>
                <a:spcPct val="0"/>
              </a:spcBef>
            </a:pPr>
          </a:p>
          <a:p>
            <a:pPr algn="ctr">
              <a:lnSpc>
                <a:spcPts val="3463"/>
              </a:lnSpc>
              <a:spcBef>
                <a:spcPct val="0"/>
              </a:spcBef>
            </a:pPr>
            <a:r>
              <a:rPr lang="en-US" sz="3463">
                <a:solidFill>
                  <a:srgbClr val="4F7335"/>
                </a:solidFill>
                <a:latin typeface="Canva Sans"/>
                <a:ea typeface="Canva Sans"/>
                <a:cs typeface="Canva Sans"/>
                <a:sym typeface="Canva Sans"/>
              </a:rPr>
              <a:t>Learners will learn about the health benefits </a:t>
            </a:r>
          </a:p>
          <a:p>
            <a:pPr algn="ctr">
              <a:lnSpc>
                <a:spcPts val="3463"/>
              </a:lnSpc>
              <a:spcBef>
                <a:spcPct val="0"/>
              </a:spcBef>
            </a:pPr>
            <a:r>
              <a:rPr lang="en-US" sz="3463">
                <a:solidFill>
                  <a:srgbClr val="4F7335"/>
                </a:solidFill>
                <a:latin typeface="Canva Sans"/>
                <a:ea typeface="Canva Sans"/>
                <a:cs typeface="Canva Sans"/>
                <a:sym typeface="Canva Sans"/>
              </a:rPr>
              <a:t>of eating mussels and oysters, such as being a </a:t>
            </a:r>
          </a:p>
          <a:p>
            <a:pPr algn="ctr">
              <a:lnSpc>
                <a:spcPts val="3463"/>
              </a:lnSpc>
              <a:spcBef>
                <a:spcPct val="0"/>
              </a:spcBef>
            </a:pPr>
            <a:r>
              <a:rPr lang="en-US" sz="3463">
                <a:solidFill>
                  <a:srgbClr val="4F7335"/>
                </a:solidFill>
                <a:latin typeface="Canva Sans"/>
                <a:ea typeface="Canva Sans"/>
                <a:cs typeface="Canva Sans"/>
                <a:sym typeface="Canva Sans"/>
              </a:rPr>
              <a:t>source of protein, vitamins, and minerals, </a:t>
            </a:r>
          </a:p>
          <a:p>
            <a:pPr algn="ctr">
              <a:lnSpc>
                <a:spcPts val="3463"/>
              </a:lnSpc>
              <a:spcBef>
                <a:spcPct val="0"/>
              </a:spcBef>
            </a:pPr>
            <a:r>
              <a:rPr lang="en-US" sz="3463">
                <a:solidFill>
                  <a:srgbClr val="4F7335"/>
                </a:solidFill>
                <a:latin typeface="Canva Sans"/>
                <a:ea typeface="Canva Sans"/>
                <a:cs typeface="Canva Sans"/>
                <a:sym typeface="Canva Sans"/>
              </a:rPr>
              <a:t>and their role in a balanced diet.</a:t>
            </a:r>
          </a:p>
          <a:p>
            <a:pPr algn="ctr">
              <a:lnSpc>
                <a:spcPts val="3463"/>
              </a:lnSpc>
              <a:spcBef>
                <a:spcPct val="0"/>
              </a:spcBef>
            </a:pPr>
          </a:p>
          <a:p>
            <a:pPr algn="ctr">
              <a:lnSpc>
                <a:spcPts val="3463"/>
              </a:lnSpc>
              <a:spcBef>
                <a:spcPct val="0"/>
              </a:spcBef>
            </a:pPr>
          </a:p>
          <a:p>
            <a:pPr algn="ctr">
              <a:lnSpc>
                <a:spcPts val="3463"/>
              </a:lnSpc>
              <a:spcBef>
                <a:spcPct val="0"/>
              </a:spcBef>
            </a:pPr>
          </a:p>
          <a:p>
            <a:pPr algn="ctr">
              <a:lnSpc>
                <a:spcPts val="3463"/>
              </a:lnSpc>
              <a:spcBef>
                <a:spcPct val="0"/>
              </a:spcBef>
            </a:pPr>
          </a:p>
          <a:p>
            <a:pPr algn="ctr">
              <a:lnSpc>
                <a:spcPts val="3463"/>
              </a:lnSpc>
              <a:spcBef>
                <a:spcPct val="0"/>
              </a:spcBef>
            </a:pPr>
            <a:r>
              <a:rPr lang="en-US" b="true" sz="3463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Create a balanced meal plan that includes sustainable seafood:</a:t>
            </a:r>
          </a:p>
          <a:p>
            <a:pPr algn="ctr">
              <a:lnSpc>
                <a:spcPts val="3463"/>
              </a:lnSpc>
              <a:spcBef>
                <a:spcPct val="0"/>
              </a:spcBef>
            </a:pPr>
            <a:r>
              <a:rPr lang="en-US" sz="3463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</a:t>
            </a:r>
          </a:p>
          <a:p>
            <a:pPr algn="ctr">
              <a:lnSpc>
                <a:spcPts val="3463"/>
              </a:lnSpc>
              <a:spcBef>
                <a:spcPct val="0"/>
              </a:spcBef>
            </a:pPr>
            <a:r>
              <a:rPr lang="en-US" sz="3463">
                <a:solidFill>
                  <a:srgbClr val="4F7335"/>
                </a:solidFill>
                <a:latin typeface="Canva Sans"/>
                <a:ea typeface="Canva Sans"/>
                <a:cs typeface="Canva Sans"/>
                <a:sym typeface="Canva Sans"/>
              </a:rPr>
              <a:t>Learners will incorporate mussels or oysters </a:t>
            </a:r>
          </a:p>
          <a:p>
            <a:pPr algn="ctr">
              <a:lnSpc>
                <a:spcPts val="3463"/>
              </a:lnSpc>
              <a:spcBef>
                <a:spcPct val="0"/>
              </a:spcBef>
            </a:pPr>
            <a:r>
              <a:rPr lang="en-US" sz="3463">
                <a:solidFill>
                  <a:srgbClr val="4F7335"/>
                </a:solidFill>
                <a:latin typeface="Canva Sans"/>
                <a:ea typeface="Canva Sans"/>
                <a:cs typeface="Canva Sans"/>
                <a:sym typeface="Canva Sans"/>
              </a:rPr>
              <a:t>into a meal plan, demonstrating an understanding </a:t>
            </a:r>
          </a:p>
          <a:p>
            <a:pPr algn="ctr">
              <a:lnSpc>
                <a:spcPts val="3463"/>
              </a:lnSpc>
              <a:spcBef>
                <a:spcPct val="0"/>
              </a:spcBef>
            </a:pPr>
            <a:r>
              <a:rPr lang="en-US" sz="3463">
                <a:solidFill>
                  <a:srgbClr val="4F7335"/>
                </a:solidFill>
                <a:latin typeface="Canva Sans"/>
                <a:ea typeface="Canva Sans"/>
                <a:cs typeface="Canva Sans"/>
                <a:sym typeface="Canva Sans"/>
              </a:rPr>
              <a:t>of healthy eating and sustainable food choices.</a:t>
            </a:r>
          </a:p>
        </p:txBody>
      </p:sp>
    </p:spTree>
  </p:cSld>
  <p:clrMapOvr>
    <a:masterClrMapping/>
  </p:clrMapOvr>
</p:sld>
</file>

<file path=ppt/slides/slide4.xml><?xml version="1.0" encoding="utf-8"?>
<p:sld xmlns:p="http://schemas.openxmlformats.org/presentationml/2006/main" xmlns:a="http://schemas.openxmlformats.org/drawingml/2006/main">
  <p:cSld>
    <p:bg>
      <p:bgPr>
        <a:solidFill>
          <a:srgbClr val="93C7C5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TextBox 2" id="2"/>
          <p:cNvSpPr txBox="true"/>
          <p:nvPr/>
        </p:nvSpPr>
        <p:spPr>
          <a:xfrm rot="0">
            <a:off x="649973" y="690183"/>
            <a:ext cx="17638027" cy="754634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559"/>
              </a:lnSpc>
              <a:spcBef>
                <a:spcPct val="0"/>
              </a:spcBef>
            </a:pPr>
            <a:r>
              <a:rPr lang="en-US" sz="5399">
                <a:solidFill>
                  <a:srgbClr val="C17CBF"/>
                </a:solidFill>
                <a:latin typeface="Canva Sans"/>
                <a:ea typeface="Canva Sans"/>
                <a:cs typeface="Canva Sans"/>
                <a:sym typeface="Canva Sans"/>
              </a:rPr>
              <a:t> </a:t>
            </a:r>
            <a:r>
              <a:rPr lang="en-US" b="true" sz="5399">
                <a:solidFill>
                  <a:srgbClr val="C17CBF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Sustainability and the Circular Economy</a:t>
            </a:r>
          </a:p>
          <a:p>
            <a:pPr algn="ctr">
              <a:lnSpc>
                <a:spcPts val="4759"/>
              </a:lnSpc>
              <a:spcBef>
                <a:spcPct val="0"/>
              </a:spcBef>
            </a:pPr>
            <a:r>
              <a:rPr lang="en-US" b="true" sz="3399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Describe the concept of a circular economy in seafood production:</a:t>
            </a:r>
            <a:r>
              <a:rPr lang="en-US" sz="3399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</a:t>
            </a:r>
          </a:p>
          <a:p>
            <a:pPr algn="ctr">
              <a:lnSpc>
                <a:spcPts val="4759"/>
              </a:lnSpc>
              <a:spcBef>
                <a:spcPct val="0"/>
              </a:spcBef>
            </a:pPr>
            <a:r>
              <a:rPr lang="en-US" sz="3399">
                <a:solidFill>
                  <a:srgbClr val="4F7335"/>
                </a:solidFill>
                <a:latin typeface="Canva Sans"/>
                <a:ea typeface="Canva Sans"/>
                <a:cs typeface="Canva Sans"/>
                <a:sym typeface="Canva Sans"/>
              </a:rPr>
              <a:t>Learners will explain how Scottish mussel and oyster</a:t>
            </a:r>
          </a:p>
          <a:p>
            <a:pPr algn="ctr">
              <a:lnSpc>
                <a:spcPts val="4759"/>
              </a:lnSpc>
              <a:spcBef>
                <a:spcPct val="0"/>
              </a:spcBef>
            </a:pPr>
            <a:r>
              <a:rPr lang="en-US" sz="3399">
                <a:solidFill>
                  <a:srgbClr val="4F7335"/>
                </a:solidFill>
                <a:latin typeface="Canva Sans"/>
                <a:ea typeface="Canva Sans"/>
                <a:cs typeface="Canva Sans"/>
                <a:sym typeface="Canva Sans"/>
              </a:rPr>
              <a:t> farming supports the circular economy by minimising</a:t>
            </a:r>
          </a:p>
          <a:p>
            <a:pPr algn="ctr">
              <a:lnSpc>
                <a:spcPts val="4759"/>
              </a:lnSpc>
              <a:spcBef>
                <a:spcPct val="0"/>
              </a:spcBef>
            </a:pPr>
            <a:r>
              <a:rPr lang="en-US" sz="3399">
                <a:solidFill>
                  <a:srgbClr val="4F7335"/>
                </a:solidFill>
                <a:latin typeface="Canva Sans"/>
                <a:ea typeface="Canva Sans"/>
                <a:cs typeface="Canva Sans"/>
                <a:sym typeface="Canva Sans"/>
              </a:rPr>
              <a:t> waste and reusing resources.</a:t>
            </a:r>
          </a:p>
          <a:p>
            <a:pPr algn="ctr">
              <a:lnSpc>
                <a:spcPts val="4759"/>
              </a:lnSpc>
              <a:spcBef>
                <a:spcPct val="0"/>
              </a:spcBef>
            </a:pPr>
          </a:p>
          <a:p>
            <a:pPr algn="ctr">
              <a:lnSpc>
                <a:spcPts val="4759"/>
              </a:lnSpc>
              <a:spcBef>
                <a:spcPct val="0"/>
              </a:spcBef>
            </a:pPr>
          </a:p>
          <a:p>
            <a:pPr algn="ctr">
              <a:lnSpc>
                <a:spcPts val="4759"/>
              </a:lnSpc>
              <a:spcBef>
                <a:spcPct val="0"/>
              </a:spcBef>
            </a:pPr>
            <a:r>
              <a:rPr lang="en-US" b="true" sz="3399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Evaluate the environmental impact of locally sourced versus imported seafood: </a:t>
            </a:r>
            <a:r>
              <a:rPr lang="en-US" sz="3399">
                <a:solidFill>
                  <a:srgbClr val="4F7335"/>
                </a:solidFill>
                <a:latin typeface="Canva Sans"/>
                <a:ea typeface="Canva Sans"/>
                <a:cs typeface="Canva Sans"/>
                <a:sym typeface="Canva Sans"/>
              </a:rPr>
              <a:t>Learners will compare the sustainability</a:t>
            </a:r>
          </a:p>
          <a:p>
            <a:pPr algn="ctr">
              <a:lnSpc>
                <a:spcPts val="4759"/>
              </a:lnSpc>
              <a:spcBef>
                <a:spcPct val="0"/>
              </a:spcBef>
            </a:pPr>
            <a:r>
              <a:rPr lang="en-US" sz="3399">
                <a:solidFill>
                  <a:srgbClr val="4F7335"/>
                </a:solidFill>
                <a:latin typeface="Canva Sans"/>
                <a:ea typeface="Canva Sans"/>
                <a:cs typeface="Canva Sans"/>
                <a:sym typeface="Canva Sans"/>
              </a:rPr>
              <a:t> of locally farmed mussels and oysters with that </a:t>
            </a:r>
          </a:p>
          <a:p>
            <a:pPr algn="ctr">
              <a:lnSpc>
                <a:spcPts val="4759"/>
              </a:lnSpc>
              <a:spcBef>
                <a:spcPct val="0"/>
              </a:spcBef>
            </a:pPr>
            <a:r>
              <a:rPr lang="en-US" sz="3399">
                <a:solidFill>
                  <a:srgbClr val="4F7335"/>
                </a:solidFill>
                <a:latin typeface="Canva Sans"/>
                <a:ea typeface="Canva Sans"/>
                <a:cs typeface="Canva Sans"/>
                <a:sym typeface="Canva Sans"/>
              </a:rPr>
              <a:t>of imported seafood, considering </a:t>
            </a:r>
          </a:p>
          <a:p>
            <a:pPr algn="ctr">
              <a:lnSpc>
                <a:spcPts val="4759"/>
              </a:lnSpc>
              <a:spcBef>
                <a:spcPct val="0"/>
              </a:spcBef>
            </a:pPr>
            <a:r>
              <a:rPr lang="en-US" sz="3399">
                <a:solidFill>
                  <a:srgbClr val="4F7335"/>
                </a:solidFill>
                <a:latin typeface="Canva Sans"/>
                <a:ea typeface="Canva Sans"/>
                <a:cs typeface="Canva Sans"/>
                <a:sym typeface="Canva Sans"/>
              </a:rPr>
              <a:t>carbon footprint, transportation, and resource use.</a:t>
            </a:r>
          </a:p>
        </p:txBody>
      </p:sp>
    </p:spTree>
  </p:cSld>
  <p:clrMapOvr>
    <a:masterClrMapping/>
  </p:clrMapOvr>
</p:sld>
</file>

<file path=ppt/slides/slide5.xml><?xml version="1.0" encoding="utf-8"?>
<p:sld xmlns:p="http://schemas.openxmlformats.org/presentationml/2006/main" xmlns:a="http://schemas.openxmlformats.org/drawingml/2006/main">
  <p:cSld>
    <p:bg>
      <p:bgPr>
        <a:solidFill>
          <a:srgbClr val="93C7C5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TextBox 2" id="2"/>
          <p:cNvSpPr txBox="true"/>
          <p:nvPr/>
        </p:nvSpPr>
        <p:spPr>
          <a:xfrm rot="0">
            <a:off x="1592162" y="780711"/>
            <a:ext cx="14408646" cy="814641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559"/>
              </a:lnSpc>
              <a:spcBef>
                <a:spcPct val="0"/>
              </a:spcBef>
            </a:pPr>
            <a:r>
              <a:rPr lang="en-US" b="true" sz="5399">
                <a:solidFill>
                  <a:srgbClr val="C17CBF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Social Responsibility and Stewardship</a:t>
            </a:r>
          </a:p>
          <a:p>
            <a:pPr algn="ctr">
              <a:lnSpc>
                <a:spcPts val="4759"/>
              </a:lnSpc>
              <a:spcBef>
                <a:spcPct val="0"/>
              </a:spcBef>
            </a:pPr>
            <a:r>
              <a:rPr lang="en-US" b="true" sz="3399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Develop ideas for responsible seafood consumption: </a:t>
            </a:r>
          </a:p>
          <a:p>
            <a:pPr algn="ctr">
              <a:lnSpc>
                <a:spcPts val="4759"/>
              </a:lnSpc>
              <a:spcBef>
                <a:spcPct val="0"/>
              </a:spcBef>
            </a:pPr>
            <a:r>
              <a:rPr lang="en-US" sz="3399">
                <a:solidFill>
                  <a:srgbClr val="4F7335"/>
                </a:solidFill>
                <a:latin typeface="Canva Sans"/>
                <a:ea typeface="Canva Sans"/>
                <a:cs typeface="Canva Sans"/>
                <a:sym typeface="Canva Sans"/>
              </a:rPr>
              <a:t>Learners will discuss how choosing sustainable </a:t>
            </a:r>
          </a:p>
          <a:p>
            <a:pPr algn="ctr">
              <a:lnSpc>
                <a:spcPts val="4759"/>
              </a:lnSpc>
              <a:spcBef>
                <a:spcPct val="0"/>
              </a:spcBef>
            </a:pPr>
            <a:r>
              <a:rPr lang="en-US" sz="3399">
                <a:solidFill>
                  <a:srgbClr val="4F7335"/>
                </a:solidFill>
                <a:latin typeface="Canva Sans"/>
                <a:ea typeface="Canva Sans"/>
                <a:cs typeface="Canva Sans"/>
                <a:sym typeface="Canva Sans"/>
              </a:rPr>
              <a:t>seafood can support the environment and benefit local communities</a:t>
            </a:r>
            <a:r>
              <a:rPr lang="en-US" sz="3399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.</a:t>
            </a:r>
          </a:p>
          <a:p>
            <a:pPr algn="ctr">
              <a:lnSpc>
                <a:spcPts val="4759"/>
              </a:lnSpc>
              <a:spcBef>
                <a:spcPct val="0"/>
              </a:spcBef>
            </a:pPr>
          </a:p>
          <a:p>
            <a:pPr algn="ctr">
              <a:lnSpc>
                <a:spcPts val="4759"/>
              </a:lnSpc>
              <a:spcBef>
                <a:spcPct val="0"/>
              </a:spcBef>
            </a:pPr>
          </a:p>
          <a:p>
            <a:pPr algn="ctr">
              <a:lnSpc>
                <a:spcPts val="4759"/>
              </a:lnSpc>
              <a:spcBef>
                <a:spcPct val="0"/>
              </a:spcBef>
            </a:pPr>
          </a:p>
          <a:p>
            <a:pPr algn="ctr">
              <a:lnSpc>
                <a:spcPts val="4759"/>
              </a:lnSpc>
              <a:spcBef>
                <a:spcPct val="0"/>
              </a:spcBef>
            </a:pPr>
            <a:r>
              <a:rPr lang="en-US" b="true" sz="3399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Engage in a conservation activity: </a:t>
            </a:r>
          </a:p>
          <a:p>
            <a:pPr algn="ctr">
              <a:lnSpc>
                <a:spcPts val="4759"/>
              </a:lnSpc>
              <a:spcBef>
                <a:spcPct val="0"/>
              </a:spcBef>
            </a:pPr>
            <a:r>
              <a:rPr lang="en-US" sz="3399">
                <a:solidFill>
                  <a:srgbClr val="4F7335"/>
                </a:solidFill>
                <a:latin typeface="Canva Sans"/>
                <a:ea typeface="Canva Sans"/>
                <a:cs typeface="Canva Sans"/>
                <a:sym typeface="Canva Sans"/>
              </a:rPr>
              <a:t>Learners will participate in an activity that </a:t>
            </a:r>
          </a:p>
          <a:p>
            <a:pPr algn="ctr">
              <a:lnSpc>
                <a:spcPts val="4759"/>
              </a:lnSpc>
              <a:spcBef>
                <a:spcPct val="0"/>
              </a:spcBef>
            </a:pPr>
            <a:r>
              <a:rPr lang="en-US" sz="3399">
                <a:solidFill>
                  <a:srgbClr val="4F7335"/>
                </a:solidFill>
                <a:latin typeface="Canva Sans"/>
                <a:ea typeface="Canva Sans"/>
                <a:cs typeface="Canva Sans"/>
                <a:sym typeface="Canva Sans"/>
              </a:rPr>
              <a:t>emphasises their role as Earth stewards, </a:t>
            </a:r>
          </a:p>
          <a:p>
            <a:pPr algn="ctr">
              <a:lnSpc>
                <a:spcPts val="4759"/>
              </a:lnSpc>
              <a:spcBef>
                <a:spcPct val="0"/>
              </a:spcBef>
            </a:pPr>
            <a:r>
              <a:rPr lang="en-US" sz="3399">
                <a:solidFill>
                  <a:srgbClr val="4F7335"/>
                </a:solidFill>
                <a:latin typeface="Canva Sans"/>
                <a:ea typeface="Canva Sans"/>
                <a:cs typeface="Canva Sans"/>
                <a:sym typeface="Canva Sans"/>
              </a:rPr>
              <a:t>such as creating posters to raise </a:t>
            </a:r>
          </a:p>
          <a:p>
            <a:pPr algn="ctr">
              <a:lnSpc>
                <a:spcPts val="4759"/>
              </a:lnSpc>
              <a:spcBef>
                <a:spcPct val="0"/>
              </a:spcBef>
            </a:pPr>
            <a:r>
              <a:rPr lang="en-US" sz="3399">
                <a:solidFill>
                  <a:srgbClr val="4F7335"/>
                </a:solidFill>
                <a:latin typeface="Canva Sans"/>
                <a:ea typeface="Canva Sans"/>
                <a:cs typeface="Canva Sans"/>
                <a:sym typeface="Canva Sans"/>
              </a:rPr>
              <a:t>awareness about sustainable seafood </a:t>
            </a:r>
          </a:p>
          <a:p>
            <a:pPr algn="ctr">
              <a:lnSpc>
                <a:spcPts val="4759"/>
              </a:lnSpc>
              <a:spcBef>
                <a:spcPct val="0"/>
              </a:spcBef>
            </a:pPr>
            <a:r>
              <a:rPr lang="en-US" sz="3399">
                <a:solidFill>
                  <a:srgbClr val="4F7335"/>
                </a:solidFill>
                <a:latin typeface="Canva Sans"/>
                <a:ea typeface="Canva Sans"/>
                <a:cs typeface="Canva Sans"/>
                <a:sym typeface="Canva Sans"/>
              </a:rPr>
              <a:t>or marine conservation efforts.</a:t>
            </a:r>
          </a:p>
        </p:txBody>
      </p:sp>
    </p:spTree>
  </p:cSld>
  <p:clrMapOvr>
    <a:masterClrMapping/>
  </p:clrMapOvr>
</p:sld>
</file>

<file path=ppt/slides/slide6.xml><?xml version="1.0" encoding="utf-8"?>
<p:sld xmlns:p="http://schemas.openxmlformats.org/presentationml/2006/main" xmlns:a="http://schemas.openxmlformats.org/drawingml/2006/main">
  <p:cSld>
    <p:bg>
      <p:bgPr>
        <a:solidFill>
          <a:srgbClr val="93C7C5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TextBox 2" id="2"/>
          <p:cNvSpPr txBox="true"/>
          <p:nvPr/>
        </p:nvSpPr>
        <p:spPr>
          <a:xfrm rot="0">
            <a:off x="467241" y="693043"/>
            <a:ext cx="17820759" cy="694626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559"/>
              </a:lnSpc>
              <a:spcBef>
                <a:spcPct val="0"/>
              </a:spcBef>
            </a:pPr>
            <a:r>
              <a:rPr lang="en-US" sz="5399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</a:t>
            </a:r>
            <a:r>
              <a:rPr lang="en-US" b="true" sz="5399">
                <a:solidFill>
                  <a:srgbClr val="C17CBF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Understanding Aquaculture and Marine Farming</a:t>
            </a:r>
          </a:p>
          <a:p>
            <a:pPr algn="ctr">
              <a:lnSpc>
                <a:spcPts val="4759"/>
              </a:lnSpc>
              <a:spcBef>
                <a:spcPct val="0"/>
              </a:spcBef>
            </a:pPr>
            <a:r>
              <a:rPr lang="en-US" b="true" sz="3399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Explain the basics of Scottish mussel and oyster farming: </a:t>
            </a:r>
          </a:p>
          <a:p>
            <a:pPr algn="ctr">
              <a:lnSpc>
                <a:spcPts val="4759"/>
              </a:lnSpc>
              <a:spcBef>
                <a:spcPct val="0"/>
              </a:spcBef>
            </a:pPr>
            <a:r>
              <a:rPr lang="en-US" sz="3399">
                <a:solidFill>
                  <a:srgbClr val="4F7335"/>
                </a:solidFill>
                <a:latin typeface="Canva Sans"/>
                <a:ea typeface="Canva Sans"/>
                <a:cs typeface="Canva Sans"/>
                <a:sym typeface="Canva Sans"/>
              </a:rPr>
              <a:t>Learners will describe the methods used in </a:t>
            </a:r>
          </a:p>
          <a:p>
            <a:pPr algn="ctr">
              <a:lnSpc>
                <a:spcPts val="4759"/>
              </a:lnSpc>
              <a:spcBef>
                <a:spcPct val="0"/>
              </a:spcBef>
            </a:pPr>
            <a:r>
              <a:rPr lang="en-US" sz="3399">
                <a:solidFill>
                  <a:srgbClr val="4F7335"/>
                </a:solidFill>
                <a:latin typeface="Canva Sans"/>
                <a:ea typeface="Canva Sans"/>
                <a:cs typeface="Canva Sans"/>
                <a:sym typeface="Canva Sans"/>
              </a:rPr>
              <a:t>Scottish mussel and oyster farming, </a:t>
            </a:r>
          </a:p>
          <a:p>
            <a:pPr algn="ctr">
              <a:lnSpc>
                <a:spcPts val="4759"/>
              </a:lnSpc>
              <a:spcBef>
                <a:spcPct val="0"/>
              </a:spcBef>
            </a:pPr>
            <a:r>
              <a:rPr lang="en-US" sz="3399">
                <a:solidFill>
                  <a:srgbClr val="4F7335"/>
                </a:solidFill>
                <a:latin typeface="Canva Sans"/>
                <a:ea typeface="Canva Sans"/>
                <a:cs typeface="Canva Sans"/>
                <a:sym typeface="Canva Sans"/>
              </a:rPr>
              <a:t>including how these practices contribute to </a:t>
            </a:r>
          </a:p>
          <a:p>
            <a:pPr algn="ctr">
              <a:lnSpc>
                <a:spcPts val="4759"/>
              </a:lnSpc>
              <a:spcBef>
                <a:spcPct val="0"/>
              </a:spcBef>
            </a:pPr>
            <a:r>
              <a:rPr lang="en-US" sz="3399">
                <a:solidFill>
                  <a:srgbClr val="4F7335"/>
                </a:solidFill>
                <a:latin typeface="Canva Sans"/>
                <a:ea typeface="Canva Sans"/>
                <a:cs typeface="Canva Sans"/>
                <a:sym typeface="Canva Sans"/>
              </a:rPr>
              <a:t>sustainable seafood production.</a:t>
            </a:r>
          </a:p>
          <a:p>
            <a:pPr algn="ctr">
              <a:lnSpc>
                <a:spcPts val="4759"/>
              </a:lnSpc>
              <a:spcBef>
                <a:spcPct val="0"/>
              </a:spcBef>
            </a:pPr>
          </a:p>
          <a:p>
            <a:pPr algn="ctr">
              <a:lnSpc>
                <a:spcPts val="4759"/>
              </a:lnSpc>
              <a:spcBef>
                <a:spcPct val="0"/>
              </a:spcBef>
            </a:pPr>
            <a:r>
              <a:rPr lang="en-US" b="true" sz="3399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Identify key characteristics of sustainable aquaculture:</a:t>
            </a:r>
            <a:r>
              <a:rPr lang="en-US" sz="3399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</a:t>
            </a:r>
          </a:p>
          <a:p>
            <a:pPr algn="ctr">
              <a:lnSpc>
                <a:spcPts val="4759"/>
              </a:lnSpc>
              <a:spcBef>
                <a:spcPct val="0"/>
              </a:spcBef>
            </a:pPr>
            <a:r>
              <a:rPr lang="en-US" sz="3399">
                <a:solidFill>
                  <a:srgbClr val="4F7335"/>
                </a:solidFill>
                <a:latin typeface="Canva Sans"/>
                <a:ea typeface="Canva Sans"/>
                <a:cs typeface="Canva Sans"/>
                <a:sym typeface="Canva Sans"/>
              </a:rPr>
              <a:t>Learners will understand and explain </a:t>
            </a:r>
          </a:p>
          <a:p>
            <a:pPr algn="ctr">
              <a:lnSpc>
                <a:spcPts val="4759"/>
              </a:lnSpc>
              <a:spcBef>
                <a:spcPct val="0"/>
              </a:spcBef>
            </a:pPr>
            <a:r>
              <a:rPr lang="en-US" sz="3399">
                <a:solidFill>
                  <a:srgbClr val="4F7335"/>
                </a:solidFill>
                <a:latin typeface="Canva Sans"/>
                <a:ea typeface="Canva Sans"/>
                <a:cs typeface="Canva Sans"/>
                <a:sym typeface="Canva Sans"/>
              </a:rPr>
              <a:t>what makes mussel and oyster farming sustainable, such as low environmental impact, natural filtration, and minimal energy use.</a:t>
            </a:r>
          </a:p>
        </p:txBody>
      </p:sp>
    </p:spTree>
  </p:cSld>
  <p:clrMapOvr>
    <a:masterClrMapping/>
  </p:clrMapOvr>
</p:sld>
</file>

<file path=ppt/slides/slide7.xml><?xml version="1.0" encoding="utf-8"?>
<p:sld xmlns:p="http://schemas.openxmlformats.org/presentationml/2006/main" xmlns:a="http://schemas.openxmlformats.org/drawingml/2006/main">
  <p:cSld>
    <p:bg>
      <p:bgPr>
        <a:solidFill>
          <a:srgbClr val="93C7C5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DAGWebL0Axg</dc:identifier>
  <dcterms:modified xsi:type="dcterms:W3CDTF">2011-08-01T06:04:30Z</dcterms:modified>
  <cp:revision>1</cp:revision>
  <dc:title>1. Understanding Aquaculture and Marine Farming Explain the basics of Scottish mussel and oyster farming: Learners will describe the methods used in Scottish mussel and oyster farming, including how these practices contribute to sustainable seafood</dc:title>
</cp:coreProperties>
</file>