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8288000" cy="10287000"/>
  <p:notesSz cx="6858000" cy="9144000"/>
  <p:embeddedFontLst>
    <p:embeddedFont>
      <p:font typeface="Canva Sans" panose="020B0503030501040103" pitchFamily="34" charset="0"/>
      <p:regular r:id="rId39"/>
    </p:embeddedFont>
    <p:embeddedFont>
      <p:font typeface="Canva Sans Bold" panose="020B0803030501040103" pitchFamily="34" charset="0"/>
      <p:regular r:id="rId40"/>
      <p:bold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26" autoAdjust="0"/>
  </p:normalViewPr>
  <p:slideViewPr>
    <p:cSldViewPr>
      <p:cViewPr varScale="1">
        <p:scale>
          <a:sx n="80" d="100"/>
          <a:sy n="80" d="100"/>
        </p:scale>
        <p:origin x="824"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6.jpe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www.thesustainablesacademy.org"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7.jpeg"/><Relationship Id="rId4" Type="http://schemas.openxmlformats.org/officeDocument/2006/relationships/image" Target="../media/image27.jpeg"/><Relationship Id="rId9" Type="http://schemas.openxmlformats.org/officeDocument/2006/relationships/image" Target="../media/image39.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www.thesustainablesacademy.org"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27836" y="-1037571"/>
            <a:ext cx="18625361" cy="11324571"/>
          </a:xfrm>
          <a:custGeom>
            <a:avLst/>
            <a:gdLst/>
            <a:ahLst/>
            <a:cxnLst/>
            <a:rect l="l" t="t" r="r" b="b"/>
            <a:pathLst>
              <a:path w="18625361" h="11324571">
                <a:moveTo>
                  <a:pt x="0" y="0"/>
                </a:moveTo>
                <a:lnTo>
                  <a:pt x="18625361" y="0"/>
                </a:lnTo>
                <a:lnTo>
                  <a:pt x="18625361" y="11324571"/>
                </a:lnTo>
                <a:lnTo>
                  <a:pt x="0" y="11324571"/>
                </a:lnTo>
                <a:lnTo>
                  <a:pt x="0" y="0"/>
                </a:lnTo>
                <a:close/>
              </a:path>
            </a:pathLst>
          </a:custGeom>
          <a:blipFill>
            <a:blip r:embed="rId2"/>
            <a:stretch>
              <a:fillRect t="-4788" b="-4788"/>
            </a:stretch>
          </a:blipFill>
        </p:spPr>
        <p:txBody>
          <a:bodyPr/>
          <a:lstStyle/>
          <a:p>
            <a:endParaRPr lang="en-US"/>
          </a:p>
        </p:txBody>
      </p:sp>
      <p:sp>
        <p:nvSpPr>
          <p:cNvPr id="3" name="Freeform 3"/>
          <p:cNvSpPr/>
          <p:nvPr/>
        </p:nvSpPr>
        <p:spPr>
          <a:xfrm>
            <a:off x="9144000" y="2835239"/>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Freeform 4"/>
          <p:cNvSpPr/>
          <p:nvPr/>
        </p:nvSpPr>
        <p:spPr>
          <a:xfrm>
            <a:off x="12401902" y="1028700"/>
            <a:ext cx="6430030" cy="11916657"/>
          </a:xfrm>
          <a:custGeom>
            <a:avLst/>
            <a:gdLst/>
            <a:ahLst/>
            <a:cxnLst/>
            <a:rect l="l" t="t" r="r" b="b"/>
            <a:pathLst>
              <a:path w="6430030" h="11916657">
                <a:moveTo>
                  <a:pt x="0" y="0"/>
                </a:moveTo>
                <a:lnTo>
                  <a:pt x="6430029" y="0"/>
                </a:lnTo>
                <a:lnTo>
                  <a:pt x="6430029" y="11916657"/>
                </a:lnTo>
                <a:lnTo>
                  <a:pt x="0" y="11916657"/>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10944" y="3323893"/>
            <a:ext cx="9369122" cy="4194251"/>
          </a:xfrm>
          <a:prstGeom prst="rect">
            <a:avLst/>
          </a:prstGeom>
        </p:spPr>
        <p:txBody>
          <a:bodyPr lIns="0" tIns="0" rIns="0" bIns="0" rtlCol="0" anchor="t">
            <a:spAutoFit/>
          </a:bodyPr>
          <a:lstStyle/>
          <a:p>
            <a:pPr algn="ctr">
              <a:lnSpc>
                <a:spcPts val="6649"/>
              </a:lnSpc>
            </a:pPr>
            <a:r>
              <a:rPr lang="en-US" sz="4749" b="1">
                <a:solidFill>
                  <a:srgbClr val="FFFFFF"/>
                </a:solidFill>
                <a:latin typeface="Canva Sans Bold"/>
                <a:ea typeface="Canva Sans Bold"/>
                <a:cs typeface="Canva Sans Bold"/>
                <a:sym typeface="Canva Sans Bold"/>
              </a:rPr>
              <a:t>Embedding The Sustainables Into Your Curriculum</a:t>
            </a:r>
          </a:p>
          <a:p>
            <a:pPr algn="ctr">
              <a:lnSpc>
                <a:spcPts val="6649"/>
              </a:lnSpc>
            </a:pPr>
            <a:r>
              <a:rPr lang="en-US" sz="4749">
                <a:solidFill>
                  <a:srgbClr val="FFFFFF"/>
                </a:solidFill>
                <a:latin typeface="Canva Sans"/>
                <a:ea typeface="Canva Sans"/>
                <a:cs typeface="Canva Sans"/>
                <a:sym typeface="Canva Sans"/>
              </a:rPr>
              <a:t>May27th 2025 </a:t>
            </a:r>
          </a:p>
          <a:p>
            <a:pPr algn="ctr">
              <a:lnSpc>
                <a:spcPts val="6649"/>
              </a:lnSpc>
            </a:pPr>
            <a:r>
              <a:rPr lang="en-US" sz="4749">
                <a:solidFill>
                  <a:srgbClr val="FFFFFF"/>
                </a:solidFill>
                <a:latin typeface="Canva Sans"/>
                <a:ea typeface="Canva Sans"/>
                <a:cs typeface="Canva Sans"/>
                <a:sym typeface="Canva Sans"/>
              </a:rPr>
              <a:t>Intro to The Sustainables </a:t>
            </a:r>
          </a:p>
          <a:p>
            <a:pPr algn="ctr">
              <a:lnSpc>
                <a:spcPts val="6649"/>
              </a:lnSpc>
            </a:pPr>
            <a:endParaRPr lang="en-US" sz="4749">
              <a:solidFill>
                <a:srgbClr val="FFFFFF"/>
              </a:solidFill>
              <a:latin typeface="Canva Sans"/>
              <a:ea typeface="Canva Sans"/>
              <a:cs typeface="Canva Sans"/>
              <a:sym typeface="Canva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38358" y="-1106942"/>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TextBox 3"/>
          <p:cNvSpPr txBox="1"/>
          <p:nvPr/>
        </p:nvSpPr>
        <p:spPr>
          <a:xfrm>
            <a:off x="1146025" y="1992585"/>
            <a:ext cx="8399447" cy="3837163"/>
          </a:xfrm>
          <a:prstGeom prst="rect">
            <a:avLst/>
          </a:prstGeom>
        </p:spPr>
        <p:txBody>
          <a:bodyPr lIns="0" tIns="0" rIns="0" bIns="0" rtlCol="0" anchor="t">
            <a:spAutoFit/>
          </a:bodyPr>
          <a:lstStyle/>
          <a:p>
            <a:pPr algn="ctr">
              <a:lnSpc>
                <a:spcPts val="6123"/>
              </a:lnSpc>
            </a:pPr>
            <a:r>
              <a:rPr lang="en-US" sz="4374" b="1">
                <a:solidFill>
                  <a:srgbClr val="FFFFFF"/>
                </a:solidFill>
                <a:latin typeface="Canva Sans Bold"/>
                <a:ea typeface="Canva Sans Bold"/>
                <a:cs typeface="Canva Sans Bold"/>
                <a:sym typeface="Canva Sans Bold"/>
              </a:rPr>
              <a:t>Phenomenon Question:</a:t>
            </a:r>
          </a:p>
          <a:p>
            <a:pPr algn="ctr">
              <a:lnSpc>
                <a:spcPts val="6123"/>
              </a:lnSpc>
              <a:spcBef>
                <a:spcPct val="0"/>
              </a:spcBef>
            </a:pPr>
            <a:r>
              <a:rPr lang="en-US" sz="4374" b="1">
                <a:solidFill>
                  <a:srgbClr val="FFFFFF"/>
                </a:solidFill>
                <a:latin typeface="Canva Sans Bold"/>
                <a:ea typeface="Canva Sans Bold"/>
                <a:cs typeface="Canva Sans Bold"/>
                <a:sym typeface="Canva Sans Bold"/>
              </a:rPr>
              <a:t>"If we could be Earth Stewards </a:t>
            </a:r>
          </a:p>
          <a:p>
            <a:pPr algn="ctr">
              <a:lnSpc>
                <a:spcPts val="6123"/>
              </a:lnSpc>
              <a:spcBef>
                <a:spcPct val="0"/>
              </a:spcBef>
            </a:pPr>
            <a:r>
              <a:rPr lang="en-US" sz="4374" b="1">
                <a:solidFill>
                  <a:srgbClr val="FFFFFF"/>
                </a:solidFill>
                <a:latin typeface="Canva Sans Bold"/>
                <a:ea typeface="Canva Sans Bold"/>
                <a:cs typeface="Canva Sans Bold"/>
                <a:sym typeface="Canva Sans Bold"/>
              </a:rPr>
              <a:t>like Aqua, what changes </a:t>
            </a:r>
          </a:p>
          <a:p>
            <a:pPr algn="ctr">
              <a:lnSpc>
                <a:spcPts val="6123"/>
              </a:lnSpc>
              <a:spcBef>
                <a:spcPct val="0"/>
              </a:spcBef>
            </a:pPr>
            <a:r>
              <a:rPr lang="en-US" sz="4374" b="1">
                <a:solidFill>
                  <a:srgbClr val="FFFFFF"/>
                </a:solidFill>
                <a:latin typeface="Canva Sans Bold"/>
                <a:ea typeface="Canva Sans Bold"/>
                <a:cs typeface="Canva Sans Bold"/>
                <a:sym typeface="Canva Sans Bold"/>
              </a:rPr>
              <a:t>could we make at school </a:t>
            </a:r>
          </a:p>
          <a:p>
            <a:pPr algn="ctr">
              <a:lnSpc>
                <a:spcPts val="6123"/>
              </a:lnSpc>
              <a:spcBef>
                <a:spcPct val="0"/>
              </a:spcBef>
            </a:pPr>
            <a:r>
              <a:rPr lang="en-US" sz="4374" b="1">
                <a:solidFill>
                  <a:srgbClr val="FFFFFF"/>
                </a:solidFill>
                <a:latin typeface="Canva Sans Bold"/>
                <a:ea typeface="Canva Sans Bold"/>
                <a:cs typeface="Canva Sans Bold"/>
                <a:sym typeface="Canva Sans Bold"/>
              </a:rPr>
              <a:t>to conserve water?"</a:t>
            </a:r>
          </a:p>
        </p:txBody>
      </p:sp>
      <p:sp>
        <p:nvSpPr>
          <p:cNvPr id="4" name="Freeform 4"/>
          <p:cNvSpPr/>
          <p:nvPr/>
        </p:nvSpPr>
        <p:spPr>
          <a:xfrm>
            <a:off x="13411273" y="160077"/>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9570"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8216281" y="1486393"/>
            <a:ext cx="5825692" cy="7771907"/>
          </a:xfrm>
          <a:custGeom>
            <a:avLst/>
            <a:gdLst/>
            <a:ahLst/>
            <a:cxnLst/>
            <a:rect l="l" t="t" r="r" b="b"/>
            <a:pathLst>
              <a:path w="5825692" h="7771907">
                <a:moveTo>
                  <a:pt x="0" y="0"/>
                </a:moveTo>
                <a:lnTo>
                  <a:pt x="5825692" y="0"/>
                </a:lnTo>
                <a:lnTo>
                  <a:pt x="5825692" y="7771907"/>
                </a:lnTo>
                <a:lnTo>
                  <a:pt x="0" y="7771907"/>
                </a:lnTo>
                <a:lnTo>
                  <a:pt x="0" y="0"/>
                </a:lnTo>
                <a:close/>
              </a:path>
            </a:pathLst>
          </a:custGeom>
          <a:blipFill>
            <a:blip r:embed="rId3"/>
            <a:stretch>
              <a:fillRect/>
            </a:stretch>
          </a:blipFill>
        </p:spPr>
        <p:txBody>
          <a:bodyPr/>
          <a:lstStyle/>
          <a:p>
            <a:endParaRPr lang="en-US"/>
          </a:p>
        </p:txBody>
      </p:sp>
      <p:sp>
        <p:nvSpPr>
          <p:cNvPr id="4" name="Freeform 4"/>
          <p:cNvSpPr/>
          <p:nvPr/>
        </p:nvSpPr>
        <p:spPr>
          <a:xfrm>
            <a:off x="14328460" y="0"/>
            <a:ext cx="3959540" cy="3959540"/>
          </a:xfrm>
          <a:custGeom>
            <a:avLst/>
            <a:gdLst/>
            <a:ahLst/>
            <a:cxnLst/>
            <a:rect l="l" t="t" r="r" b="b"/>
            <a:pathLst>
              <a:path w="3959540" h="3959540">
                <a:moveTo>
                  <a:pt x="0" y="0"/>
                </a:moveTo>
                <a:lnTo>
                  <a:pt x="3959540" y="0"/>
                </a:lnTo>
                <a:lnTo>
                  <a:pt x="3959540" y="3959540"/>
                </a:lnTo>
                <a:lnTo>
                  <a:pt x="0" y="395954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549955" y="577846"/>
            <a:ext cx="9144000" cy="9357858"/>
          </a:xfrm>
          <a:prstGeom prst="rect">
            <a:avLst/>
          </a:prstGeom>
        </p:spPr>
        <p:txBody>
          <a:bodyPr lIns="0" tIns="0" rIns="0" bIns="0" rtlCol="0" anchor="t">
            <a:spAutoFit/>
          </a:bodyPr>
          <a:lstStyle/>
          <a:p>
            <a:pPr algn="ctr">
              <a:lnSpc>
                <a:spcPts val="5327"/>
              </a:lnSpc>
            </a:pPr>
            <a:r>
              <a:rPr lang="en-US" sz="3805" b="1">
                <a:solidFill>
                  <a:srgbClr val="FFFFFF"/>
                </a:solidFill>
                <a:latin typeface="Canva Sans Bold"/>
                <a:ea typeface="Canva Sans Bold"/>
                <a:cs typeface="Canva Sans Bold"/>
                <a:sym typeface="Canva Sans Bold"/>
              </a:rPr>
              <a:t>Meet the Teams</a:t>
            </a:r>
          </a:p>
          <a:p>
            <a:pPr algn="ctr">
              <a:lnSpc>
                <a:spcPts val="3647"/>
              </a:lnSpc>
            </a:pPr>
            <a:r>
              <a:rPr lang="en-US" sz="2605" b="1">
                <a:solidFill>
                  <a:srgbClr val="FFFFFF"/>
                </a:solidFill>
                <a:latin typeface="Canva Sans Bold"/>
                <a:ea typeface="Canva Sans Bold"/>
                <a:cs typeface="Canva Sans Bold"/>
                <a:sym typeface="Canva Sans Bold"/>
              </a:rPr>
              <a:t>The Achievables:</a:t>
            </a:r>
          </a:p>
          <a:p>
            <a:pPr algn="ctr">
              <a:lnSpc>
                <a:spcPts val="3647"/>
              </a:lnSpc>
            </a:pPr>
            <a:r>
              <a:rPr lang="en-US" sz="2605" b="1">
                <a:solidFill>
                  <a:srgbClr val="FFFFFF"/>
                </a:solidFill>
                <a:latin typeface="Canva Sans Bold"/>
                <a:ea typeface="Canva Sans Bold"/>
                <a:cs typeface="Canva Sans Bold"/>
                <a:sym typeface="Canva Sans Bold"/>
              </a:rPr>
              <a:t>Scientists and conservationists leading environmental change.</a:t>
            </a:r>
          </a:p>
          <a:p>
            <a:pPr algn="ctr">
              <a:lnSpc>
                <a:spcPts val="3647"/>
              </a:lnSpc>
            </a:pPr>
            <a:endParaRPr lang="en-US" sz="2605" b="1">
              <a:solidFill>
                <a:srgbClr val="FFFFFF"/>
              </a:solidFill>
              <a:latin typeface="Canva Sans Bold"/>
              <a:ea typeface="Canva Sans Bold"/>
              <a:cs typeface="Canva Sans Bold"/>
              <a:sym typeface="Canva Sans Bold"/>
            </a:endParaRPr>
          </a:p>
          <a:p>
            <a:pPr algn="ctr">
              <a:lnSpc>
                <a:spcPts val="3647"/>
              </a:lnSpc>
            </a:pPr>
            <a:r>
              <a:rPr lang="en-US" sz="2605" b="1">
                <a:solidFill>
                  <a:srgbClr val="FFFFFF"/>
                </a:solidFill>
                <a:latin typeface="Canva Sans Bold"/>
                <a:ea typeface="Canva Sans Bold"/>
                <a:cs typeface="Canva Sans Bold"/>
                <a:sym typeface="Canva Sans Bold"/>
              </a:rPr>
              <a:t>The Flourishables:</a:t>
            </a:r>
          </a:p>
          <a:p>
            <a:pPr algn="ctr">
              <a:lnSpc>
                <a:spcPts val="3647"/>
              </a:lnSpc>
            </a:pPr>
            <a:r>
              <a:rPr lang="en-US" sz="2605" b="1">
                <a:solidFill>
                  <a:srgbClr val="FFFFFF"/>
                </a:solidFill>
                <a:latin typeface="Canva Sans Bold"/>
                <a:ea typeface="Canva Sans Bold"/>
                <a:cs typeface="Canva Sans Bold"/>
                <a:sym typeface="Canva Sans Bold"/>
              </a:rPr>
              <a:t>Experts in climate mental health, empowering positive mindsets.</a:t>
            </a:r>
          </a:p>
          <a:p>
            <a:pPr algn="ctr">
              <a:lnSpc>
                <a:spcPts val="3647"/>
              </a:lnSpc>
            </a:pPr>
            <a:endParaRPr lang="en-US" sz="2605" b="1">
              <a:solidFill>
                <a:srgbClr val="FFFFFF"/>
              </a:solidFill>
              <a:latin typeface="Canva Sans Bold"/>
              <a:ea typeface="Canva Sans Bold"/>
              <a:cs typeface="Canva Sans Bold"/>
              <a:sym typeface="Canva Sans Bold"/>
            </a:endParaRPr>
          </a:p>
          <a:p>
            <a:pPr algn="ctr">
              <a:lnSpc>
                <a:spcPts val="3647"/>
              </a:lnSpc>
            </a:pPr>
            <a:r>
              <a:rPr lang="en-US" sz="2605" b="1">
                <a:solidFill>
                  <a:srgbClr val="FFFFFF"/>
                </a:solidFill>
                <a:latin typeface="Canva Sans Bold"/>
                <a:ea typeface="Canva Sans Bold"/>
                <a:cs typeface="Canva Sans Bold"/>
                <a:sym typeface="Canva Sans Bold"/>
              </a:rPr>
              <a:t>The Sustainables:</a:t>
            </a:r>
          </a:p>
          <a:p>
            <a:pPr marL="1125010" lvl="2" indent="-375003" algn="ctr">
              <a:lnSpc>
                <a:spcPts val="3647"/>
              </a:lnSpc>
              <a:buFont typeface="Arial"/>
              <a:buChar char="⚬"/>
            </a:pPr>
            <a:r>
              <a:rPr lang="en-US" sz="2605" b="1">
                <a:solidFill>
                  <a:srgbClr val="FFFFFF"/>
                </a:solidFill>
                <a:latin typeface="Canva Sans Bold"/>
                <a:ea typeface="Canva Sans Bold"/>
                <a:cs typeface="Canva Sans Bold"/>
                <a:sym typeface="Canva Sans Bold"/>
              </a:rPr>
              <a:t>Earth Stewards guiding earth resources management and stewardship.</a:t>
            </a:r>
          </a:p>
          <a:p>
            <a:pPr marL="1125010" lvl="2" indent="-375003" algn="ctr">
              <a:lnSpc>
                <a:spcPts val="3647"/>
              </a:lnSpc>
              <a:buFont typeface="Arial"/>
              <a:buChar char="⚬"/>
            </a:pPr>
            <a:endParaRPr lang="en-US" sz="2605" b="1">
              <a:solidFill>
                <a:srgbClr val="FFFFFF"/>
              </a:solidFill>
              <a:latin typeface="Canva Sans Bold"/>
              <a:ea typeface="Canva Sans Bold"/>
              <a:cs typeface="Canva Sans Bold"/>
              <a:sym typeface="Canva Sans Bold"/>
            </a:endParaRPr>
          </a:p>
          <a:p>
            <a:pPr algn="ctr">
              <a:lnSpc>
                <a:spcPts val="3647"/>
              </a:lnSpc>
            </a:pPr>
            <a:r>
              <a:rPr lang="en-US" sz="2605" b="1">
                <a:solidFill>
                  <a:srgbClr val="FFFFFF"/>
                </a:solidFill>
                <a:latin typeface="Canva Sans Bold"/>
                <a:ea typeface="Canva Sans Bold"/>
                <a:cs typeface="Canva Sans Bold"/>
                <a:sym typeface="Canva Sans Bold"/>
              </a:rPr>
              <a:t>The Wasters:</a:t>
            </a:r>
          </a:p>
          <a:p>
            <a:pPr algn="ctr">
              <a:lnSpc>
                <a:spcPts val="3647"/>
              </a:lnSpc>
            </a:pPr>
            <a:r>
              <a:rPr lang="en-US" sz="2605" b="1">
                <a:solidFill>
                  <a:srgbClr val="FFFFFF"/>
                </a:solidFill>
                <a:latin typeface="Canva Sans Bold"/>
                <a:ea typeface="Canva Sans Bold"/>
                <a:cs typeface="Canva Sans Bold"/>
                <a:sym typeface="Canva Sans Bold"/>
              </a:rPr>
              <a:t>Subconscious figures who challenge bad practices and behaviours.</a:t>
            </a:r>
          </a:p>
          <a:p>
            <a:pPr algn="ctr">
              <a:lnSpc>
                <a:spcPts val="3647"/>
              </a:lnSpc>
            </a:pPr>
            <a:endParaRPr lang="en-US" sz="2605" b="1">
              <a:solidFill>
                <a:srgbClr val="FFFFFF"/>
              </a:solidFill>
              <a:latin typeface="Canva Sans Bold"/>
              <a:ea typeface="Canva Sans Bold"/>
              <a:cs typeface="Canva Sans Bold"/>
              <a:sym typeface="Canva Sans Bold"/>
            </a:endParaRPr>
          </a:p>
          <a:p>
            <a:pPr algn="ctr">
              <a:lnSpc>
                <a:spcPts val="3647"/>
              </a:lnSpc>
            </a:pPr>
            <a:r>
              <a:rPr lang="en-US" sz="2605" b="1">
                <a:solidFill>
                  <a:srgbClr val="FFFFFF"/>
                </a:solidFill>
                <a:latin typeface="Canva Sans Bold"/>
                <a:ea typeface="Canva Sans Bold"/>
                <a:cs typeface="Canva Sans Bold"/>
                <a:sym typeface="Canva Sans Bold"/>
              </a:rPr>
              <a:t>These teams are designed to encourage growth and foster responsibility.</a:t>
            </a:r>
          </a:p>
          <a:p>
            <a:pPr algn="ctr">
              <a:lnSpc>
                <a:spcPts val="3647"/>
              </a:lnSpc>
            </a:pPr>
            <a:endParaRPr lang="en-US" sz="2605" b="1">
              <a:solidFill>
                <a:srgbClr val="FFFFFF"/>
              </a:solidFill>
              <a:latin typeface="Canva Sans Bold"/>
              <a:ea typeface="Canva Sans Bold"/>
              <a:cs typeface="Canva Sans Bold"/>
              <a:sym typeface="Canva Sans Bold"/>
            </a:endParaRPr>
          </a:p>
        </p:txBody>
      </p:sp>
      <p:grpSp>
        <p:nvGrpSpPr>
          <p:cNvPr id="6" name="Group 6"/>
          <p:cNvGrpSpPr/>
          <p:nvPr/>
        </p:nvGrpSpPr>
        <p:grpSpPr>
          <a:xfrm>
            <a:off x="14328460" y="4710853"/>
            <a:ext cx="4328263" cy="5061797"/>
            <a:chOff x="0" y="0"/>
            <a:chExt cx="1139954" cy="1333148"/>
          </a:xfrm>
        </p:grpSpPr>
        <p:sp>
          <p:nvSpPr>
            <p:cNvPr id="7" name="Freeform 7"/>
            <p:cNvSpPr/>
            <p:nvPr/>
          </p:nvSpPr>
          <p:spPr>
            <a:xfrm>
              <a:off x="0" y="0"/>
              <a:ext cx="1139954" cy="1333148"/>
            </a:xfrm>
            <a:custGeom>
              <a:avLst/>
              <a:gdLst/>
              <a:ahLst/>
              <a:cxnLst/>
              <a:rect l="l" t="t" r="r" b="b"/>
              <a:pathLst>
                <a:path w="1139954" h="1333148">
                  <a:moveTo>
                    <a:pt x="0" y="0"/>
                  </a:moveTo>
                  <a:lnTo>
                    <a:pt x="1139954" y="0"/>
                  </a:lnTo>
                  <a:lnTo>
                    <a:pt x="1139954" y="1333148"/>
                  </a:lnTo>
                  <a:lnTo>
                    <a:pt x="0" y="1333148"/>
                  </a:lnTo>
                  <a:close/>
                </a:path>
              </a:pathLst>
            </a:custGeom>
            <a:solidFill>
              <a:srgbClr val="E86094"/>
            </a:solidFill>
          </p:spPr>
          <p:txBody>
            <a:bodyPr/>
            <a:lstStyle/>
            <a:p>
              <a:endParaRPr lang="en-US"/>
            </a:p>
          </p:txBody>
        </p:sp>
        <p:sp>
          <p:nvSpPr>
            <p:cNvPr id="8" name="TextBox 8"/>
            <p:cNvSpPr txBox="1"/>
            <p:nvPr/>
          </p:nvSpPr>
          <p:spPr>
            <a:xfrm>
              <a:off x="0" y="-38100"/>
              <a:ext cx="1139954" cy="137124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324477" y="5114925"/>
            <a:ext cx="4816867" cy="4888274"/>
          </a:xfrm>
          <a:prstGeom prst="rect">
            <a:avLst/>
          </a:prstGeom>
        </p:spPr>
        <p:txBody>
          <a:bodyPr lIns="0" tIns="0" rIns="0" bIns="0" rtlCol="0" anchor="t">
            <a:spAutoFit/>
          </a:bodyPr>
          <a:lstStyle/>
          <a:p>
            <a:pPr algn="ctr">
              <a:lnSpc>
                <a:spcPts val="2577"/>
              </a:lnSpc>
              <a:spcBef>
                <a:spcPct val="0"/>
              </a:spcBef>
            </a:pPr>
            <a:r>
              <a:rPr lang="en-US" sz="1840" b="1">
                <a:solidFill>
                  <a:srgbClr val="000000"/>
                </a:solidFill>
                <a:latin typeface="Canva Sans Bold"/>
                <a:ea typeface="Canva Sans Bold"/>
                <a:cs typeface="Canva Sans Bold"/>
                <a:sym typeface="Canva Sans Bold"/>
              </a:rPr>
              <a:t>Real Example: Introduce "The Great Kapok Tree" by Lynne Cherry, where environmental conservationists (The Achievables) are featured protecting the rainforest.</a:t>
            </a:r>
          </a:p>
          <a:p>
            <a:pPr algn="ctr">
              <a:lnSpc>
                <a:spcPts val="2577"/>
              </a:lnSpc>
              <a:spcBef>
                <a:spcPct val="0"/>
              </a:spcBef>
            </a:pPr>
            <a:r>
              <a:rPr lang="en-US" sz="1840" b="1">
                <a:solidFill>
                  <a:srgbClr val="000000"/>
                </a:solidFill>
                <a:latin typeface="Canva Sans Bold"/>
                <a:ea typeface="Canva Sans Bold"/>
                <a:cs typeface="Canva Sans Bold"/>
                <a:sym typeface="Canva Sans Bold"/>
              </a:rPr>
              <a:t>Inside Classroom: Learners can role-play as The Achievables, conducting "field research" on local environmental issues (e.g., local deforestation or wildlife conservation).</a:t>
            </a:r>
          </a:p>
          <a:p>
            <a:pPr algn="ctr">
              <a:lnSpc>
                <a:spcPts val="2577"/>
              </a:lnSpc>
              <a:spcBef>
                <a:spcPct val="0"/>
              </a:spcBef>
            </a:pPr>
            <a:r>
              <a:rPr lang="en-US" sz="1840" b="1">
                <a:solidFill>
                  <a:srgbClr val="000000"/>
                </a:solidFill>
                <a:latin typeface="Canva Sans Bold"/>
                <a:ea typeface="Canva Sans Bold"/>
                <a:cs typeface="Canva Sans Bold"/>
                <a:sym typeface="Canva Sans Bold"/>
              </a:rPr>
              <a:t>Outside Classroom: Organise a visit to a local park or nature reserve for an eco-tour led by local conservationists, where students can apply their learning about ecosystems.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9570"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013381" y="0"/>
            <a:ext cx="3274619" cy="3274619"/>
          </a:xfrm>
          <a:custGeom>
            <a:avLst/>
            <a:gdLst/>
            <a:ahLst/>
            <a:cxnLst/>
            <a:rect l="l" t="t" r="r" b="b"/>
            <a:pathLst>
              <a:path w="3274619" h="3274619">
                <a:moveTo>
                  <a:pt x="0" y="0"/>
                </a:moveTo>
                <a:lnTo>
                  <a:pt x="3274619" y="0"/>
                </a:lnTo>
                <a:lnTo>
                  <a:pt x="3274619" y="3274619"/>
                </a:lnTo>
                <a:lnTo>
                  <a:pt x="0" y="327461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71958" y="933450"/>
            <a:ext cx="11848541" cy="735457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Phenomenon Question: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"What can we learn from</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the different teams</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(The Achievables,</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The Flourishables,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The Sustainables,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The Wasters)</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about how to protect our world?"</a:t>
            </a:r>
          </a:p>
        </p:txBody>
      </p:sp>
      <p:sp>
        <p:nvSpPr>
          <p:cNvPr id="5" name="Freeform 5"/>
          <p:cNvSpPr/>
          <p:nvPr/>
        </p:nvSpPr>
        <p:spPr>
          <a:xfrm>
            <a:off x="12257300" y="2694798"/>
            <a:ext cx="5512162" cy="7449219"/>
          </a:xfrm>
          <a:custGeom>
            <a:avLst/>
            <a:gdLst/>
            <a:ahLst/>
            <a:cxnLst/>
            <a:rect l="l" t="t" r="r" b="b"/>
            <a:pathLst>
              <a:path w="5512162" h="7449219">
                <a:moveTo>
                  <a:pt x="0" y="0"/>
                </a:moveTo>
                <a:lnTo>
                  <a:pt x="5512162" y="0"/>
                </a:lnTo>
                <a:lnTo>
                  <a:pt x="5512162" y="7449218"/>
                </a:lnTo>
                <a:lnTo>
                  <a:pt x="0" y="744921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45236" y="-1151032"/>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grpSp>
        <p:nvGrpSpPr>
          <p:cNvPr id="3" name="Group 3"/>
          <p:cNvGrpSpPr/>
          <p:nvPr/>
        </p:nvGrpSpPr>
        <p:grpSpPr>
          <a:xfrm>
            <a:off x="11755485" y="3759360"/>
            <a:ext cx="6532515" cy="7221798"/>
            <a:chOff x="0" y="0"/>
            <a:chExt cx="1720498" cy="1902037"/>
          </a:xfrm>
        </p:grpSpPr>
        <p:sp>
          <p:nvSpPr>
            <p:cNvPr id="4" name="Freeform 4"/>
            <p:cNvSpPr/>
            <p:nvPr/>
          </p:nvSpPr>
          <p:spPr>
            <a:xfrm>
              <a:off x="0" y="0"/>
              <a:ext cx="1720498" cy="1902037"/>
            </a:xfrm>
            <a:custGeom>
              <a:avLst/>
              <a:gdLst/>
              <a:ahLst/>
              <a:cxnLst/>
              <a:rect l="l" t="t" r="r" b="b"/>
              <a:pathLst>
                <a:path w="1720498" h="1902037">
                  <a:moveTo>
                    <a:pt x="0" y="0"/>
                  </a:moveTo>
                  <a:lnTo>
                    <a:pt x="1720498" y="0"/>
                  </a:lnTo>
                  <a:lnTo>
                    <a:pt x="1720498" y="1902037"/>
                  </a:lnTo>
                  <a:lnTo>
                    <a:pt x="0" y="1902037"/>
                  </a:lnTo>
                  <a:close/>
                </a:path>
              </a:pathLst>
            </a:custGeom>
            <a:solidFill>
              <a:srgbClr val="E86094"/>
            </a:solidFill>
          </p:spPr>
          <p:txBody>
            <a:bodyPr/>
            <a:lstStyle/>
            <a:p>
              <a:endParaRPr lang="en-US"/>
            </a:p>
          </p:txBody>
        </p:sp>
        <p:sp>
          <p:nvSpPr>
            <p:cNvPr id="5" name="TextBox 5"/>
            <p:cNvSpPr txBox="1"/>
            <p:nvPr/>
          </p:nvSpPr>
          <p:spPr>
            <a:xfrm>
              <a:off x="0" y="-38100"/>
              <a:ext cx="1720498" cy="194013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4721711" y="-88415"/>
            <a:ext cx="3296618" cy="3296618"/>
          </a:xfrm>
          <a:custGeom>
            <a:avLst/>
            <a:gdLst/>
            <a:ahLst/>
            <a:cxnLst/>
            <a:rect l="l" t="t" r="r" b="b"/>
            <a:pathLst>
              <a:path w="3296618" h="3296618">
                <a:moveTo>
                  <a:pt x="0" y="0"/>
                </a:moveTo>
                <a:lnTo>
                  <a:pt x="3296617" y="0"/>
                </a:lnTo>
                <a:lnTo>
                  <a:pt x="3296617" y="3296618"/>
                </a:lnTo>
                <a:lnTo>
                  <a:pt x="0" y="3296618"/>
                </a:lnTo>
                <a:lnTo>
                  <a:pt x="0" y="0"/>
                </a:lnTo>
                <a:close/>
              </a:path>
            </a:pathLst>
          </a:custGeom>
          <a:blipFill>
            <a:blip r:embed="rId3"/>
            <a:stretch>
              <a:fillRect/>
            </a:stretch>
          </a:blipFill>
        </p:spPr>
        <p:txBody>
          <a:bodyPr/>
          <a:lstStyle/>
          <a:p>
            <a:endParaRPr lang="en-US"/>
          </a:p>
        </p:txBody>
      </p:sp>
      <p:sp>
        <p:nvSpPr>
          <p:cNvPr id="7" name="Freeform 7"/>
          <p:cNvSpPr/>
          <p:nvPr/>
        </p:nvSpPr>
        <p:spPr>
          <a:xfrm>
            <a:off x="9642159" y="0"/>
            <a:ext cx="4226652" cy="4511705"/>
          </a:xfrm>
          <a:custGeom>
            <a:avLst/>
            <a:gdLst/>
            <a:ahLst/>
            <a:cxnLst/>
            <a:rect l="l" t="t" r="r" b="b"/>
            <a:pathLst>
              <a:path w="4226652" h="4511705">
                <a:moveTo>
                  <a:pt x="0" y="0"/>
                </a:moveTo>
                <a:lnTo>
                  <a:pt x="4226651" y="0"/>
                </a:lnTo>
                <a:lnTo>
                  <a:pt x="4226651" y="4511705"/>
                </a:lnTo>
                <a:lnTo>
                  <a:pt x="0" y="4511705"/>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478745" y="962025"/>
            <a:ext cx="8665255" cy="8059387"/>
          </a:xfrm>
          <a:prstGeom prst="rect">
            <a:avLst/>
          </a:prstGeom>
        </p:spPr>
        <p:txBody>
          <a:bodyPr lIns="0" tIns="0" rIns="0" bIns="0" rtlCol="0" anchor="t">
            <a:spAutoFit/>
          </a:bodyPr>
          <a:lstStyle/>
          <a:p>
            <a:pPr algn="ctr">
              <a:lnSpc>
                <a:spcPts val="5095"/>
              </a:lnSpc>
            </a:pPr>
            <a:r>
              <a:rPr lang="en-US" sz="3639" b="1">
                <a:solidFill>
                  <a:srgbClr val="FFFFFF"/>
                </a:solidFill>
                <a:latin typeface="Canva Sans Bold"/>
                <a:ea typeface="Canva Sans Bold"/>
                <a:cs typeface="Canva Sans Bold"/>
                <a:sym typeface="Canva Sans Bold"/>
              </a:rPr>
              <a:t>Sustainability and the Balance of the Biosphere</a:t>
            </a:r>
          </a:p>
          <a:p>
            <a:pPr algn="ctr">
              <a:lnSpc>
                <a:spcPts val="3371"/>
              </a:lnSpc>
            </a:pPr>
            <a:endParaRPr lang="en-US" sz="3639" b="1">
              <a:solidFill>
                <a:srgbClr val="FFFFFF"/>
              </a:solidFill>
              <a:latin typeface="Canva Sans Bold"/>
              <a:ea typeface="Canva Sans Bold"/>
              <a:cs typeface="Canva Sans Bold"/>
              <a:sym typeface="Canva Sans Bold"/>
            </a:endParaRPr>
          </a:p>
          <a:p>
            <a:pPr algn="ctr">
              <a:lnSpc>
                <a:spcPts val="3371"/>
              </a:lnSpc>
            </a:pPr>
            <a:r>
              <a:rPr lang="en-US" sz="2407" b="1">
                <a:solidFill>
                  <a:srgbClr val="FFFFFF"/>
                </a:solidFill>
                <a:latin typeface="Canva Sans Bold"/>
                <a:ea typeface="Canva Sans Bold"/>
                <a:cs typeface="Canva Sans Bold"/>
                <a:sym typeface="Canva Sans Bold"/>
              </a:rPr>
              <a:t>The Challenge:</a:t>
            </a:r>
          </a:p>
          <a:p>
            <a:pPr algn="ctr">
              <a:lnSpc>
                <a:spcPts val="3371"/>
              </a:lnSpc>
            </a:pPr>
            <a:r>
              <a:rPr lang="en-US" sz="2407" b="1">
                <a:solidFill>
                  <a:srgbClr val="FFFFFF"/>
                </a:solidFill>
                <a:latin typeface="Canva Sans Bold"/>
                <a:ea typeface="Canva Sans Bold"/>
                <a:cs typeface="Canva Sans Bold"/>
                <a:sym typeface="Canva Sans Bold"/>
              </a:rPr>
              <a:t>Over the years, good intentions (e.g., solar panels, cotton) have sometimes overlooked the broader environmental </a:t>
            </a:r>
          </a:p>
          <a:p>
            <a:pPr algn="ctr">
              <a:lnSpc>
                <a:spcPts val="3371"/>
              </a:lnSpc>
            </a:pPr>
            <a:r>
              <a:rPr lang="en-US" sz="2407" b="1">
                <a:solidFill>
                  <a:srgbClr val="FFFFFF"/>
                </a:solidFill>
                <a:latin typeface="Canva Sans Bold"/>
                <a:ea typeface="Canva Sans Bold"/>
                <a:cs typeface="Canva Sans Bold"/>
                <a:sym typeface="Canva Sans Bold"/>
              </a:rPr>
              <a:t>impacts.</a:t>
            </a:r>
          </a:p>
          <a:p>
            <a:pPr algn="ctr">
              <a:lnSpc>
                <a:spcPts val="3371"/>
              </a:lnSpc>
            </a:pPr>
            <a:r>
              <a:rPr lang="en-US" sz="2407" b="1">
                <a:solidFill>
                  <a:srgbClr val="FFFFFF"/>
                </a:solidFill>
                <a:latin typeface="Canva Sans Bold"/>
                <a:ea typeface="Canva Sans Bold"/>
                <a:cs typeface="Canva Sans Bold"/>
                <a:sym typeface="Canva Sans Bold"/>
              </a:rPr>
              <a:t>Example: Cotton water usage, plastic pollution, end-of-life management.</a:t>
            </a:r>
          </a:p>
          <a:p>
            <a:pPr algn="ctr">
              <a:lnSpc>
                <a:spcPts val="3371"/>
              </a:lnSpc>
            </a:pPr>
            <a:endParaRPr lang="en-US" sz="2407" b="1">
              <a:solidFill>
                <a:srgbClr val="FFFFFF"/>
              </a:solidFill>
              <a:latin typeface="Canva Sans Bold"/>
              <a:ea typeface="Canva Sans Bold"/>
              <a:cs typeface="Canva Sans Bold"/>
              <a:sym typeface="Canva Sans Bold"/>
            </a:endParaRPr>
          </a:p>
          <a:p>
            <a:pPr algn="ctr">
              <a:lnSpc>
                <a:spcPts val="3371"/>
              </a:lnSpc>
            </a:pPr>
            <a:r>
              <a:rPr lang="en-US" sz="2407" b="1">
                <a:solidFill>
                  <a:srgbClr val="FFFFFF"/>
                </a:solidFill>
                <a:latin typeface="Canva Sans Bold"/>
                <a:ea typeface="Canva Sans Bold"/>
                <a:cs typeface="Canva Sans Bold"/>
                <a:sym typeface="Canva Sans Bold"/>
              </a:rPr>
              <a:t>Key Message:</a:t>
            </a:r>
          </a:p>
          <a:p>
            <a:pPr marL="519876" lvl="1" indent="-259938" algn="l">
              <a:lnSpc>
                <a:spcPts val="3371"/>
              </a:lnSpc>
              <a:buFont typeface="Arial"/>
              <a:buChar char="•"/>
            </a:pPr>
            <a:r>
              <a:rPr lang="en-US" sz="2407" b="1">
                <a:solidFill>
                  <a:srgbClr val="FFFFFF"/>
                </a:solidFill>
                <a:latin typeface="Canva Sans Bold"/>
                <a:ea typeface="Canva Sans Bold"/>
                <a:cs typeface="Canva Sans Bold"/>
                <a:sym typeface="Canva Sans Bold"/>
              </a:rPr>
              <a:t>We must embrace balance and take responsibility for our actions.</a:t>
            </a:r>
          </a:p>
          <a:p>
            <a:pPr marL="519876" lvl="1" indent="-259938" algn="l">
              <a:lnSpc>
                <a:spcPts val="3371"/>
              </a:lnSpc>
              <a:buFont typeface="Arial"/>
              <a:buChar char="•"/>
            </a:pPr>
            <a:r>
              <a:rPr lang="en-US" sz="2407" b="1">
                <a:solidFill>
                  <a:srgbClr val="FFFFFF"/>
                </a:solidFill>
                <a:latin typeface="Canva Sans Bold"/>
                <a:ea typeface="Canva Sans Bold"/>
                <a:cs typeface="Canva Sans Bold"/>
                <a:sym typeface="Canva Sans Bold"/>
              </a:rPr>
              <a:t>Plastics /Polymers will always be present, but their management can be improved.</a:t>
            </a:r>
          </a:p>
          <a:p>
            <a:pPr marL="519876" lvl="1" indent="-259938" algn="l">
              <a:lnSpc>
                <a:spcPts val="3371"/>
              </a:lnSpc>
              <a:buFont typeface="Arial"/>
              <a:buChar char="•"/>
            </a:pPr>
            <a:r>
              <a:rPr lang="en-US" sz="2407" b="1">
                <a:solidFill>
                  <a:srgbClr val="FFFFFF"/>
                </a:solidFill>
                <a:latin typeface="Canva Sans Bold"/>
                <a:ea typeface="Canva Sans Bold"/>
                <a:cs typeface="Canva Sans Bold"/>
                <a:sym typeface="Canva Sans Bold"/>
              </a:rPr>
              <a:t>Focus on solutions like mono-materials in packaging for better recycling.</a:t>
            </a:r>
          </a:p>
          <a:p>
            <a:pPr algn="l">
              <a:lnSpc>
                <a:spcPts val="3371"/>
              </a:lnSpc>
            </a:pPr>
            <a:endParaRPr lang="en-US" sz="2407" b="1">
              <a:solidFill>
                <a:srgbClr val="FFFFFF"/>
              </a:solidFill>
              <a:latin typeface="Canva Sans Bold"/>
              <a:ea typeface="Canva Sans Bold"/>
              <a:cs typeface="Canva Sans Bold"/>
              <a:sym typeface="Canva Sans Bold"/>
            </a:endParaRPr>
          </a:p>
        </p:txBody>
      </p:sp>
      <p:sp>
        <p:nvSpPr>
          <p:cNvPr id="9" name="TextBox 9"/>
          <p:cNvSpPr txBox="1"/>
          <p:nvPr/>
        </p:nvSpPr>
        <p:spPr>
          <a:xfrm>
            <a:off x="11522113" y="4285869"/>
            <a:ext cx="6399195" cy="5673270"/>
          </a:xfrm>
          <a:prstGeom prst="rect">
            <a:avLst/>
          </a:prstGeom>
        </p:spPr>
        <p:txBody>
          <a:bodyPr lIns="0" tIns="0" rIns="0" bIns="0" rtlCol="0" anchor="t">
            <a:spAutoFit/>
          </a:bodyPr>
          <a:lstStyle/>
          <a:p>
            <a:pPr marL="464053" lvl="1" indent="-232026" algn="ctr">
              <a:lnSpc>
                <a:spcPts val="3009"/>
              </a:lnSpc>
              <a:buFont typeface="Arial"/>
              <a:buChar char="•"/>
            </a:pPr>
            <a:r>
              <a:rPr lang="en-US" sz="2149" b="1">
                <a:solidFill>
                  <a:srgbClr val="000000"/>
                </a:solidFill>
                <a:latin typeface="Canva Sans Bold"/>
                <a:ea typeface="Canva Sans Bold"/>
                <a:cs typeface="Canva Sans Bold"/>
                <a:sym typeface="Canva Sans Bold"/>
              </a:rPr>
              <a:t>Real Example: Use "One Plastic Bag: Isatou Ceesay and the Recycling Women of the Gambia" by Miranda Paul to demonstrate the impacts of plastic pollution and solutions.</a:t>
            </a:r>
          </a:p>
          <a:p>
            <a:pPr marL="464053" lvl="1" indent="-232026" algn="ctr">
              <a:lnSpc>
                <a:spcPts val="3009"/>
              </a:lnSpc>
              <a:buFont typeface="Arial"/>
              <a:buChar char="•"/>
            </a:pPr>
            <a:r>
              <a:rPr lang="en-US" sz="2149" b="1">
                <a:solidFill>
                  <a:srgbClr val="000000"/>
                </a:solidFill>
                <a:latin typeface="Canva Sans Bold"/>
                <a:ea typeface="Canva Sans Bold"/>
                <a:cs typeface="Canva Sans Bold"/>
                <a:sym typeface="Canva Sans Bold"/>
              </a:rPr>
              <a:t>Inside Classroom: Organize a discussion around the impact of plastic on ecosystems. Have students design their own recycling systems and explore how their community could reduce plastic waste.</a:t>
            </a:r>
          </a:p>
          <a:p>
            <a:pPr marL="464053" lvl="1" indent="-232026" algn="ctr">
              <a:lnSpc>
                <a:spcPts val="3009"/>
              </a:lnSpc>
              <a:buFont typeface="Arial"/>
              <a:buChar char="•"/>
            </a:pPr>
            <a:r>
              <a:rPr lang="en-US" sz="2149" b="1">
                <a:solidFill>
                  <a:srgbClr val="000000"/>
                </a:solidFill>
                <a:latin typeface="Canva Sans Bold"/>
                <a:ea typeface="Canva Sans Bold"/>
                <a:cs typeface="Canva Sans Bold"/>
                <a:sym typeface="Canva Sans Bold"/>
              </a:rPr>
              <a:t>Outside Classroom: Conduct a plastic collection campaign in the school or community, emphasising recycling through mono-material packaging.</a:t>
            </a:r>
          </a:p>
          <a:p>
            <a:pPr algn="l">
              <a:lnSpc>
                <a:spcPts val="3009"/>
              </a:lnSpc>
            </a:pPr>
            <a:endParaRPr lang="en-US" sz="2149" b="1">
              <a:solidFill>
                <a:srgbClr val="000000"/>
              </a:solidFill>
              <a:latin typeface="Canva Sans Bold"/>
              <a:ea typeface="Canva Sans Bold"/>
              <a:cs typeface="Canva Sans Bold"/>
              <a:sym typeface="Canva Sans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55549" y="-1326653"/>
            <a:ext cx="26506434" cy="11970025"/>
          </a:xfrm>
          <a:custGeom>
            <a:avLst/>
            <a:gdLst/>
            <a:ahLst/>
            <a:cxnLst/>
            <a:rect l="l" t="t" r="r" b="b"/>
            <a:pathLst>
              <a:path w="26506434" h="11970025">
                <a:moveTo>
                  <a:pt x="0" y="0"/>
                </a:moveTo>
                <a:lnTo>
                  <a:pt x="26506433" y="0"/>
                </a:lnTo>
                <a:lnTo>
                  <a:pt x="26506433" y="11970026"/>
                </a:lnTo>
                <a:lnTo>
                  <a:pt x="0" y="11970026"/>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768900" y="-389060"/>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809688" y="933450"/>
            <a:ext cx="10601920" cy="8278495"/>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Phenomenon Question: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"What happens when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we use something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that is good for the environment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but doesn't have the full impact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we expected,</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like using solar power</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without thinking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about production waste?"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89203"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869464" y="-116549"/>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81832" y="2316772"/>
            <a:ext cx="11495579" cy="7654502"/>
          </a:xfrm>
          <a:prstGeom prst="rect">
            <a:avLst/>
          </a:prstGeom>
        </p:spPr>
        <p:txBody>
          <a:bodyPr lIns="0" tIns="0" rIns="0" bIns="0" rtlCol="0" anchor="t">
            <a:spAutoFit/>
          </a:bodyPr>
          <a:lstStyle/>
          <a:p>
            <a:pPr algn="ctr">
              <a:lnSpc>
                <a:spcPts val="4320"/>
              </a:lnSpc>
            </a:pPr>
            <a:endParaRPr/>
          </a:p>
          <a:p>
            <a:pPr marL="666209" lvl="1" indent="-333105" algn="ctr">
              <a:lnSpc>
                <a:spcPts val="4320"/>
              </a:lnSpc>
              <a:buFont typeface="Arial"/>
              <a:buChar char="•"/>
            </a:pPr>
            <a:r>
              <a:rPr lang="en-US" sz="3085" b="1">
                <a:solidFill>
                  <a:srgbClr val="FFFFFF"/>
                </a:solidFill>
                <a:latin typeface="Canva Sans Bold"/>
                <a:ea typeface="Canva Sans Bold"/>
                <a:cs typeface="Canva Sans Bold"/>
                <a:sym typeface="Canva Sans Bold"/>
              </a:rPr>
              <a:t>Pathways Overview:</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Earth Stewardship</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Ecosystem Diversity</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Climate Change and Adaptation</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Water Conservation</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Renewable Energy</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Outdoor Learning &amp; Nature Connectivity</a:t>
            </a:r>
          </a:p>
          <a:p>
            <a:pPr marL="666209" lvl="1" indent="-333105" algn="ctr">
              <a:lnSpc>
                <a:spcPts val="4320"/>
              </a:lnSpc>
              <a:buFont typeface="Arial"/>
              <a:buChar char="•"/>
            </a:pPr>
            <a:r>
              <a:rPr lang="en-US" sz="3085" b="1">
                <a:solidFill>
                  <a:srgbClr val="FFFFFF"/>
                </a:solidFill>
                <a:latin typeface="Canva Sans Bold"/>
                <a:ea typeface="Canva Sans Bold"/>
                <a:cs typeface="Canva Sans Bold"/>
                <a:sym typeface="Canva Sans Bold"/>
              </a:rPr>
              <a:t>Implementation:</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Incorporate sustainability into every lesson, or focus </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on specific pathways.</a:t>
            </a:r>
          </a:p>
          <a:p>
            <a:pPr marL="1332419" lvl="2" indent="-444140" algn="ctr">
              <a:lnSpc>
                <a:spcPts val="4320"/>
              </a:lnSpc>
              <a:buFont typeface="Arial"/>
              <a:buChar char="⚬"/>
            </a:pPr>
            <a:r>
              <a:rPr lang="en-US" sz="3085" b="1">
                <a:solidFill>
                  <a:srgbClr val="FFFFFF"/>
                </a:solidFill>
                <a:latin typeface="Canva Sans Bold"/>
                <a:ea typeface="Canva Sans Bold"/>
                <a:cs typeface="Canva Sans Bold"/>
                <a:sym typeface="Canva Sans Bold"/>
              </a:rPr>
              <a:t>Supports cross-curricular connections.</a:t>
            </a:r>
          </a:p>
          <a:p>
            <a:pPr marL="1332419" lvl="2" indent="-444140" algn="ctr">
              <a:lnSpc>
                <a:spcPts val="4320"/>
              </a:lnSpc>
              <a:buFont typeface="Arial"/>
              <a:buChar char="⚬"/>
            </a:pPr>
            <a:endParaRPr lang="en-US" sz="3085" b="1">
              <a:solidFill>
                <a:srgbClr val="FFFFFF"/>
              </a:solidFill>
              <a:latin typeface="Canva Sans Bold"/>
              <a:ea typeface="Canva Sans Bold"/>
              <a:cs typeface="Canva Sans Bold"/>
              <a:sym typeface="Canva Sans Bold"/>
            </a:endParaRPr>
          </a:p>
          <a:p>
            <a:pPr algn="ctr">
              <a:lnSpc>
                <a:spcPts val="4320"/>
              </a:lnSpc>
            </a:pPr>
            <a:endParaRPr lang="en-US" sz="3085" b="1">
              <a:solidFill>
                <a:srgbClr val="FFFFFF"/>
              </a:solidFill>
              <a:latin typeface="Canva Sans Bold"/>
              <a:ea typeface="Canva Sans Bold"/>
              <a:cs typeface="Canva Sans Bold"/>
              <a:sym typeface="Canva Sans Bold"/>
            </a:endParaRPr>
          </a:p>
        </p:txBody>
      </p:sp>
      <p:sp>
        <p:nvSpPr>
          <p:cNvPr id="5" name="Freeform 5"/>
          <p:cNvSpPr/>
          <p:nvPr/>
        </p:nvSpPr>
        <p:spPr>
          <a:xfrm>
            <a:off x="11069754" y="4301987"/>
            <a:ext cx="6708036" cy="5366429"/>
          </a:xfrm>
          <a:custGeom>
            <a:avLst/>
            <a:gdLst/>
            <a:ahLst/>
            <a:cxnLst/>
            <a:rect l="l" t="t" r="r" b="b"/>
            <a:pathLst>
              <a:path w="6708036" h="5366429">
                <a:moveTo>
                  <a:pt x="0" y="0"/>
                </a:moveTo>
                <a:lnTo>
                  <a:pt x="6708035" y="0"/>
                </a:lnTo>
                <a:lnTo>
                  <a:pt x="6708035" y="5366429"/>
                </a:lnTo>
                <a:lnTo>
                  <a:pt x="0" y="5366429"/>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66640" y="687147"/>
            <a:ext cx="12861090" cy="2580227"/>
          </a:xfrm>
          <a:prstGeom prst="rect">
            <a:avLst/>
          </a:prstGeom>
        </p:spPr>
        <p:txBody>
          <a:bodyPr lIns="0" tIns="0" rIns="0" bIns="0" rtlCol="0" anchor="t">
            <a:spAutoFit/>
          </a:bodyPr>
          <a:lstStyle/>
          <a:p>
            <a:pPr algn="ctr">
              <a:lnSpc>
                <a:spcPts val="6879"/>
              </a:lnSpc>
            </a:pPr>
            <a:r>
              <a:rPr lang="en-US" sz="4913" b="1">
                <a:solidFill>
                  <a:srgbClr val="FFFFFF"/>
                </a:solidFill>
                <a:latin typeface="Canva Sans Bold"/>
                <a:ea typeface="Canva Sans Bold"/>
                <a:cs typeface="Canva Sans Bold"/>
                <a:sym typeface="Canva Sans Bold"/>
              </a:rPr>
              <a:t>Sustainability Curriculum Pathways</a:t>
            </a:r>
          </a:p>
          <a:p>
            <a:pPr algn="ctr">
              <a:lnSpc>
                <a:spcPts val="6879"/>
              </a:lnSpc>
            </a:pPr>
            <a:r>
              <a:rPr lang="en-US" sz="4913" b="1">
                <a:solidFill>
                  <a:srgbClr val="FFFFFF"/>
                </a:solidFill>
                <a:latin typeface="Canva Sans Bold"/>
                <a:ea typeface="Canva Sans Bold"/>
                <a:cs typeface="Canva Sans Bold"/>
                <a:sym typeface="Canva Sans Bold"/>
              </a:rPr>
              <a:t>- 12 Pathways for Sustainability</a:t>
            </a:r>
          </a:p>
          <a:p>
            <a:pPr algn="ctr">
              <a:lnSpc>
                <a:spcPts val="6879"/>
              </a:lnSpc>
            </a:pPr>
            <a:endParaRPr lang="en-US" sz="4913" b="1">
              <a:solidFill>
                <a:srgbClr val="FFFFFF"/>
              </a:solidFill>
              <a:latin typeface="Canva Sans Bold"/>
              <a:ea typeface="Canva Sans Bold"/>
              <a:cs typeface="Canva Sans Bold"/>
              <a:sym typeface="Canva Sans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89203"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869464" y="-116549"/>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815516" y="1997469"/>
            <a:ext cx="7588151" cy="6430645"/>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Phenomenon Question: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"How can we use the</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12 pathways of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sustainability to</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create a school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that works in harmony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with nature?"</a:t>
            </a:r>
          </a:p>
        </p:txBody>
      </p:sp>
      <p:sp>
        <p:nvSpPr>
          <p:cNvPr id="5" name="Freeform 5"/>
          <p:cNvSpPr/>
          <p:nvPr/>
        </p:nvSpPr>
        <p:spPr>
          <a:xfrm>
            <a:off x="11069754" y="4301987"/>
            <a:ext cx="6708036" cy="5366429"/>
          </a:xfrm>
          <a:custGeom>
            <a:avLst/>
            <a:gdLst/>
            <a:ahLst/>
            <a:cxnLst/>
            <a:rect l="l" t="t" r="r" b="b"/>
            <a:pathLst>
              <a:path w="6708036" h="5366429">
                <a:moveTo>
                  <a:pt x="0" y="0"/>
                </a:moveTo>
                <a:lnTo>
                  <a:pt x="6708035" y="0"/>
                </a:lnTo>
                <a:lnTo>
                  <a:pt x="6708035" y="5366429"/>
                </a:lnTo>
                <a:lnTo>
                  <a:pt x="0" y="5366429"/>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83804" y="-1683025"/>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869464" y="-116549"/>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816682" y="2998881"/>
            <a:ext cx="9328650" cy="4779372"/>
          </a:xfrm>
          <a:prstGeom prst="rect">
            <a:avLst/>
          </a:prstGeom>
        </p:spPr>
        <p:txBody>
          <a:bodyPr lIns="0" tIns="0" rIns="0" bIns="0" rtlCol="0" anchor="t">
            <a:spAutoFit/>
          </a:bodyPr>
          <a:lstStyle/>
          <a:p>
            <a:pPr algn="ctr">
              <a:lnSpc>
                <a:spcPts val="3774"/>
              </a:lnSpc>
              <a:spcBef>
                <a:spcPct val="0"/>
              </a:spcBef>
            </a:pPr>
            <a:r>
              <a:rPr lang="en-US" sz="2696" b="1">
                <a:solidFill>
                  <a:srgbClr val="FFFFFF"/>
                </a:solidFill>
                <a:latin typeface="Canva Sans Bold"/>
                <a:ea typeface="Canva Sans Bold"/>
                <a:cs typeface="Canva Sans Bold"/>
                <a:sym typeface="Canva Sans Bold"/>
              </a:rPr>
              <a:t>Real Example: Introduce the book "The Wild Robot" by Peter Brown, where themes of biodiversity, conservation, and technology intersect.</a:t>
            </a:r>
          </a:p>
          <a:p>
            <a:pPr algn="ctr">
              <a:lnSpc>
                <a:spcPts val="3774"/>
              </a:lnSpc>
              <a:spcBef>
                <a:spcPct val="0"/>
              </a:spcBef>
            </a:pPr>
            <a:r>
              <a:rPr lang="en-US" sz="2696" b="1">
                <a:solidFill>
                  <a:srgbClr val="FFFFFF"/>
                </a:solidFill>
                <a:latin typeface="Canva Sans Bold"/>
                <a:ea typeface="Canva Sans Bold"/>
                <a:cs typeface="Canva Sans Bold"/>
                <a:sym typeface="Canva Sans Bold"/>
              </a:rPr>
              <a:t>Inside Classroom: Students could research local endangered species or ecosystems and design conservation plans (linked to "Ecosystem Diversity" and "Climate Change and Adaptation").</a:t>
            </a:r>
          </a:p>
          <a:p>
            <a:pPr algn="ctr">
              <a:lnSpc>
                <a:spcPts val="3774"/>
              </a:lnSpc>
              <a:spcBef>
                <a:spcPct val="0"/>
              </a:spcBef>
            </a:pPr>
            <a:r>
              <a:rPr lang="en-US" sz="2696" b="1">
                <a:solidFill>
                  <a:srgbClr val="FFFFFF"/>
                </a:solidFill>
                <a:latin typeface="Canva Sans Bold"/>
                <a:ea typeface="Canva Sans Bold"/>
                <a:cs typeface="Canva Sans Bold"/>
                <a:sym typeface="Canva Sans Bold"/>
              </a:rPr>
              <a:t>Outside Classroom: Set up an outdoor "biodiversity survey" of the school grounds, cataloging plant and animal life</a:t>
            </a:r>
          </a:p>
        </p:txBody>
      </p:sp>
      <p:sp>
        <p:nvSpPr>
          <p:cNvPr id="5" name="Freeform 5"/>
          <p:cNvSpPr/>
          <p:nvPr/>
        </p:nvSpPr>
        <p:spPr>
          <a:xfrm>
            <a:off x="11069754" y="4301987"/>
            <a:ext cx="6708036" cy="5366429"/>
          </a:xfrm>
          <a:custGeom>
            <a:avLst/>
            <a:gdLst/>
            <a:ahLst/>
            <a:cxnLst/>
            <a:rect l="l" t="t" r="r" b="b"/>
            <a:pathLst>
              <a:path w="6708036" h="5366429">
                <a:moveTo>
                  <a:pt x="0" y="0"/>
                </a:moveTo>
                <a:lnTo>
                  <a:pt x="6708035" y="0"/>
                </a:lnTo>
                <a:lnTo>
                  <a:pt x="6708035" y="5366429"/>
                </a:lnTo>
                <a:lnTo>
                  <a:pt x="0" y="5366429"/>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66640" y="687147"/>
            <a:ext cx="12861090" cy="2580227"/>
          </a:xfrm>
          <a:prstGeom prst="rect">
            <a:avLst/>
          </a:prstGeom>
        </p:spPr>
        <p:txBody>
          <a:bodyPr lIns="0" tIns="0" rIns="0" bIns="0" rtlCol="0" anchor="t">
            <a:spAutoFit/>
          </a:bodyPr>
          <a:lstStyle/>
          <a:p>
            <a:pPr algn="ctr">
              <a:lnSpc>
                <a:spcPts val="6879"/>
              </a:lnSpc>
            </a:pPr>
            <a:r>
              <a:rPr lang="en-US" sz="4913" b="1">
                <a:solidFill>
                  <a:srgbClr val="FFFFFF"/>
                </a:solidFill>
                <a:latin typeface="Canva Sans Bold"/>
                <a:ea typeface="Canva Sans Bold"/>
                <a:cs typeface="Canva Sans Bold"/>
                <a:sym typeface="Canva Sans Bold"/>
              </a:rPr>
              <a:t>Sustainability Curriculum Pathways</a:t>
            </a:r>
          </a:p>
          <a:p>
            <a:pPr algn="ctr">
              <a:lnSpc>
                <a:spcPts val="6879"/>
              </a:lnSpc>
            </a:pPr>
            <a:r>
              <a:rPr lang="en-US" sz="4913" b="1">
                <a:solidFill>
                  <a:srgbClr val="FFFFFF"/>
                </a:solidFill>
                <a:latin typeface="Canva Sans Bold"/>
                <a:ea typeface="Canva Sans Bold"/>
                <a:cs typeface="Canva Sans Bold"/>
                <a:sym typeface="Canva Sans Bold"/>
              </a:rPr>
              <a:t>- 12 Pathways for Sustainability</a:t>
            </a:r>
          </a:p>
          <a:p>
            <a:pPr algn="ctr">
              <a:lnSpc>
                <a:spcPts val="6879"/>
              </a:lnSpc>
            </a:pPr>
            <a:endParaRPr lang="en-US" sz="4913" b="1">
              <a:solidFill>
                <a:srgbClr val="FFFFFF"/>
              </a:solidFill>
              <a:latin typeface="Canva Sans Bold"/>
              <a:ea typeface="Canva Sans Bold"/>
              <a:cs typeface="Canva Sans Bold"/>
              <a:sym typeface="Canva Sans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84311"/>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046709" y="0"/>
            <a:ext cx="3113298" cy="3113298"/>
          </a:xfrm>
          <a:custGeom>
            <a:avLst/>
            <a:gdLst/>
            <a:ahLst/>
            <a:cxnLst/>
            <a:rect l="l" t="t" r="r" b="b"/>
            <a:pathLst>
              <a:path w="3113298" h="3113298">
                <a:moveTo>
                  <a:pt x="0" y="0"/>
                </a:moveTo>
                <a:lnTo>
                  <a:pt x="3113298" y="0"/>
                </a:lnTo>
                <a:lnTo>
                  <a:pt x="3113298" y="3113298"/>
                </a:lnTo>
                <a:lnTo>
                  <a:pt x="0" y="3113298"/>
                </a:lnTo>
                <a:lnTo>
                  <a:pt x="0" y="0"/>
                </a:lnTo>
                <a:close/>
              </a:path>
            </a:pathLst>
          </a:custGeom>
          <a:blipFill>
            <a:blip r:embed="rId3"/>
            <a:stretch>
              <a:fillRect/>
            </a:stretch>
          </a:blipFill>
        </p:spPr>
        <p:txBody>
          <a:bodyPr/>
          <a:lstStyle/>
          <a:p>
            <a:endParaRPr lang="en-US"/>
          </a:p>
        </p:txBody>
      </p:sp>
      <p:sp>
        <p:nvSpPr>
          <p:cNvPr id="4" name="Freeform 4"/>
          <p:cNvSpPr/>
          <p:nvPr/>
        </p:nvSpPr>
        <p:spPr>
          <a:xfrm rot="-1027454">
            <a:off x="11856218" y="1810768"/>
            <a:ext cx="5838727" cy="7789297"/>
          </a:xfrm>
          <a:custGeom>
            <a:avLst/>
            <a:gdLst/>
            <a:ahLst/>
            <a:cxnLst/>
            <a:rect l="l" t="t" r="r" b="b"/>
            <a:pathLst>
              <a:path w="5838727" h="7789297">
                <a:moveTo>
                  <a:pt x="0" y="0"/>
                </a:moveTo>
                <a:lnTo>
                  <a:pt x="5838726" y="0"/>
                </a:lnTo>
                <a:lnTo>
                  <a:pt x="5838726" y="7789296"/>
                </a:lnTo>
                <a:lnTo>
                  <a:pt x="0" y="7789296"/>
                </a:lnTo>
                <a:lnTo>
                  <a:pt x="0" y="0"/>
                </a:lnTo>
                <a:close/>
              </a:path>
            </a:pathLst>
          </a:custGeom>
          <a:blipFill>
            <a:blip r:embed="rId4"/>
            <a:stretch>
              <a:fillRect/>
            </a:stretch>
          </a:blipFill>
        </p:spPr>
        <p:txBody>
          <a:bodyPr/>
          <a:lstStyle/>
          <a:p>
            <a:endParaRPr lang="en-US"/>
          </a:p>
        </p:txBody>
      </p:sp>
      <p:sp>
        <p:nvSpPr>
          <p:cNvPr id="5" name="Freeform 5"/>
          <p:cNvSpPr/>
          <p:nvPr/>
        </p:nvSpPr>
        <p:spPr>
          <a:xfrm>
            <a:off x="12697370" y="5529042"/>
            <a:ext cx="5480641" cy="4605198"/>
          </a:xfrm>
          <a:custGeom>
            <a:avLst/>
            <a:gdLst/>
            <a:ahLst/>
            <a:cxnLst/>
            <a:rect l="l" t="t" r="r" b="b"/>
            <a:pathLst>
              <a:path w="5480641" h="4605198">
                <a:moveTo>
                  <a:pt x="0" y="0"/>
                </a:moveTo>
                <a:lnTo>
                  <a:pt x="5480641" y="0"/>
                </a:lnTo>
                <a:lnTo>
                  <a:pt x="5480641" y="4605197"/>
                </a:lnTo>
                <a:lnTo>
                  <a:pt x="0" y="4605197"/>
                </a:lnTo>
                <a:lnTo>
                  <a:pt x="0" y="0"/>
                </a:lnTo>
                <a:close/>
              </a:path>
            </a:pathLst>
          </a:custGeom>
          <a:blipFill>
            <a:blip r:embed="rId5"/>
            <a:stretch>
              <a:fillRect/>
            </a:stretch>
          </a:blipFill>
        </p:spPr>
        <p:txBody>
          <a:bodyPr/>
          <a:lstStyle/>
          <a:p>
            <a:endParaRPr lang="en-US"/>
          </a:p>
        </p:txBody>
      </p:sp>
      <p:sp>
        <p:nvSpPr>
          <p:cNvPr id="6" name="Freeform 6"/>
          <p:cNvSpPr/>
          <p:nvPr/>
        </p:nvSpPr>
        <p:spPr>
          <a:xfrm>
            <a:off x="-2206641" y="2598673"/>
            <a:ext cx="6863909" cy="10465936"/>
          </a:xfrm>
          <a:custGeom>
            <a:avLst/>
            <a:gdLst/>
            <a:ahLst/>
            <a:cxnLst/>
            <a:rect l="l" t="t" r="r" b="b"/>
            <a:pathLst>
              <a:path w="6863909" h="10465936">
                <a:moveTo>
                  <a:pt x="0" y="0"/>
                </a:moveTo>
                <a:lnTo>
                  <a:pt x="6863909" y="0"/>
                </a:lnTo>
                <a:lnTo>
                  <a:pt x="6863909" y="10465935"/>
                </a:lnTo>
                <a:lnTo>
                  <a:pt x="0" y="10465935"/>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2916146" y="4059706"/>
            <a:ext cx="9246157" cy="5007288"/>
          </a:xfrm>
          <a:prstGeom prst="rect">
            <a:avLst/>
          </a:prstGeom>
        </p:spPr>
        <p:txBody>
          <a:bodyPr lIns="0" tIns="0" rIns="0" bIns="0" rtlCol="0" anchor="t">
            <a:spAutoFit/>
          </a:bodyPr>
          <a:lstStyle/>
          <a:p>
            <a:pPr algn="ctr">
              <a:lnSpc>
                <a:spcPts val="3999"/>
              </a:lnSpc>
              <a:spcBef>
                <a:spcPct val="0"/>
              </a:spcBef>
            </a:pPr>
            <a:endParaRPr/>
          </a:p>
          <a:p>
            <a:pPr algn="ctr">
              <a:lnSpc>
                <a:spcPts val="3999"/>
              </a:lnSpc>
              <a:spcBef>
                <a:spcPct val="0"/>
              </a:spcBef>
            </a:pPr>
            <a:r>
              <a:rPr lang="en-US" sz="2856" b="1">
                <a:solidFill>
                  <a:srgbClr val="FFFFFF"/>
                </a:solidFill>
                <a:latin typeface="Canva Sans Bold"/>
                <a:ea typeface="Canva Sans Bold"/>
                <a:cs typeface="Canva Sans Bold"/>
                <a:sym typeface="Canva Sans Bold"/>
              </a:rPr>
              <a:t>12 Pathways for Climate Mental Health:</a:t>
            </a:r>
          </a:p>
          <a:p>
            <a:pPr algn="ctr">
              <a:lnSpc>
                <a:spcPts val="3999"/>
              </a:lnSpc>
              <a:spcBef>
                <a:spcPct val="0"/>
              </a:spcBef>
            </a:pPr>
            <a:r>
              <a:rPr lang="en-US" sz="2856" b="1">
                <a:solidFill>
                  <a:srgbClr val="FFFFFF"/>
                </a:solidFill>
                <a:latin typeface="Canva Sans Bold"/>
                <a:ea typeface="Canva Sans Bold"/>
                <a:cs typeface="Canva Sans Bold"/>
                <a:sym typeface="Canva Sans Bold"/>
              </a:rPr>
              <a:t>Empower learners with tools to manage climate anxiety and stress.</a:t>
            </a:r>
          </a:p>
          <a:p>
            <a:pPr algn="ctr">
              <a:lnSpc>
                <a:spcPts val="3999"/>
              </a:lnSpc>
              <a:spcBef>
                <a:spcPct val="0"/>
              </a:spcBef>
            </a:pPr>
            <a:r>
              <a:rPr lang="en-US" sz="2856" b="1">
                <a:solidFill>
                  <a:srgbClr val="FFFFFF"/>
                </a:solidFill>
                <a:latin typeface="Canva Sans Bold"/>
                <a:ea typeface="Canva Sans Bold"/>
                <a:cs typeface="Canva Sans Bold"/>
                <a:sym typeface="Canva Sans Bold"/>
              </a:rPr>
              <a:t>Emphasise empowerment through knowledge and action.</a:t>
            </a:r>
          </a:p>
          <a:p>
            <a:pPr algn="ctr">
              <a:lnSpc>
                <a:spcPts val="3999"/>
              </a:lnSpc>
              <a:spcBef>
                <a:spcPct val="0"/>
              </a:spcBef>
            </a:pPr>
            <a:endParaRPr lang="en-US" sz="2856" b="1">
              <a:solidFill>
                <a:srgbClr val="FFFFFF"/>
              </a:solidFill>
              <a:latin typeface="Canva Sans Bold"/>
              <a:ea typeface="Canva Sans Bold"/>
              <a:cs typeface="Canva Sans Bold"/>
              <a:sym typeface="Canva Sans Bold"/>
            </a:endParaRPr>
          </a:p>
          <a:p>
            <a:pPr algn="ctr">
              <a:lnSpc>
                <a:spcPts val="3999"/>
              </a:lnSpc>
              <a:spcBef>
                <a:spcPct val="0"/>
              </a:spcBef>
            </a:pPr>
            <a:r>
              <a:rPr lang="en-US" sz="2856" b="1">
                <a:solidFill>
                  <a:srgbClr val="FFFFFF"/>
                </a:solidFill>
                <a:latin typeface="Canva Sans Bold"/>
                <a:ea typeface="Canva Sans Bold"/>
                <a:cs typeface="Canva Sans Bold"/>
                <a:sym typeface="Canva Sans Bold"/>
              </a:rPr>
              <a:t>Goal:</a:t>
            </a:r>
          </a:p>
          <a:p>
            <a:pPr algn="ctr">
              <a:lnSpc>
                <a:spcPts val="3999"/>
              </a:lnSpc>
              <a:spcBef>
                <a:spcPct val="0"/>
              </a:spcBef>
            </a:pPr>
            <a:r>
              <a:rPr lang="en-US" sz="2856" b="1">
                <a:solidFill>
                  <a:srgbClr val="FFFFFF"/>
                </a:solidFill>
                <a:latin typeface="Canva Sans Bold"/>
                <a:ea typeface="Canva Sans Bold"/>
                <a:cs typeface="Canva Sans Bold"/>
                <a:sym typeface="Canva Sans Bold"/>
              </a:rPr>
              <a:t>Equip learners with resilience in the face of climate challenges.</a:t>
            </a:r>
          </a:p>
        </p:txBody>
      </p:sp>
      <p:sp>
        <p:nvSpPr>
          <p:cNvPr id="8" name="TextBox 8"/>
          <p:cNvSpPr txBox="1"/>
          <p:nvPr/>
        </p:nvSpPr>
        <p:spPr>
          <a:xfrm>
            <a:off x="916683" y="914193"/>
            <a:ext cx="11780687" cy="365887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 Climate Mental Health Pathways</a:t>
            </a:r>
          </a:p>
          <a:p>
            <a:pPr algn="ctr">
              <a:lnSpc>
                <a:spcPts val="7279"/>
              </a:lnSpc>
            </a:pPr>
            <a:r>
              <a:rPr lang="en-US" sz="5199" b="1">
                <a:solidFill>
                  <a:srgbClr val="FFFFFF"/>
                </a:solidFill>
                <a:latin typeface="Canva Sans Bold"/>
                <a:ea typeface="Canva Sans Bold"/>
                <a:cs typeface="Canva Sans Bold"/>
                <a:sym typeface="Canva Sans Bold"/>
              </a:rPr>
              <a:t>- Supporting Wellbeing through Sustainability</a:t>
            </a:r>
          </a:p>
          <a:p>
            <a:pPr algn="ctr">
              <a:lnSpc>
                <a:spcPts val="7279"/>
              </a:lnSpc>
            </a:pPr>
            <a:endParaRPr lang="en-US" sz="5199" b="1">
              <a:solidFill>
                <a:srgbClr val="FFFFFF"/>
              </a:solidFill>
              <a:latin typeface="Canva Sans Bold"/>
              <a:ea typeface="Canva Sans Bold"/>
              <a:cs typeface="Canva Sans Bold"/>
              <a:sym typeface="Canva Sans Bo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74537" y="-1683025"/>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869464" y="-116549"/>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Freeform 4"/>
          <p:cNvSpPr/>
          <p:nvPr/>
        </p:nvSpPr>
        <p:spPr>
          <a:xfrm>
            <a:off x="12562660" y="6346180"/>
            <a:ext cx="2973109" cy="3366107"/>
          </a:xfrm>
          <a:custGeom>
            <a:avLst/>
            <a:gdLst/>
            <a:ahLst/>
            <a:cxnLst/>
            <a:rect l="l" t="t" r="r" b="b"/>
            <a:pathLst>
              <a:path w="2973109" h="3366107">
                <a:moveTo>
                  <a:pt x="0" y="0"/>
                </a:moveTo>
                <a:lnTo>
                  <a:pt x="2973109" y="0"/>
                </a:lnTo>
                <a:lnTo>
                  <a:pt x="2973109" y="3366106"/>
                </a:lnTo>
                <a:lnTo>
                  <a:pt x="0" y="3366106"/>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268970" y="463610"/>
            <a:ext cx="11780687" cy="365887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 Climate Mental Health Pathways</a:t>
            </a:r>
          </a:p>
          <a:p>
            <a:pPr algn="ctr">
              <a:lnSpc>
                <a:spcPts val="7279"/>
              </a:lnSpc>
            </a:pPr>
            <a:r>
              <a:rPr lang="en-US" sz="5199" b="1">
                <a:solidFill>
                  <a:srgbClr val="FFFFFF"/>
                </a:solidFill>
                <a:latin typeface="Canva Sans Bold"/>
                <a:ea typeface="Canva Sans Bold"/>
                <a:cs typeface="Canva Sans Bold"/>
                <a:sym typeface="Canva Sans Bold"/>
              </a:rPr>
              <a:t>- Supporting Wellbeing through Sustainability</a:t>
            </a:r>
          </a:p>
          <a:p>
            <a:pPr algn="ctr">
              <a:lnSpc>
                <a:spcPts val="7279"/>
              </a:lnSpc>
            </a:pPr>
            <a:endParaRPr lang="en-US" sz="5199" b="1">
              <a:solidFill>
                <a:srgbClr val="FFFFFF"/>
              </a:solidFill>
              <a:latin typeface="Canva Sans Bold"/>
              <a:ea typeface="Canva Sans Bold"/>
              <a:cs typeface="Canva Sans Bold"/>
              <a:sym typeface="Canva Sans Bold"/>
            </a:endParaRPr>
          </a:p>
        </p:txBody>
      </p:sp>
      <p:sp>
        <p:nvSpPr>
          <p:cNvPr id="6" name="TextBox 6"/>
          <p:cNvSpPr txBox="1"/>
          <p:nvPr/>
        </p:nvSpPr>
        <p:spPr>
          <a:xfrm>
            <a:off x="1028700" y="3700526"/>
            <a:ext cx="9144000" cy="5253208"/>
          </a:xfrm>
          <a:prstGeom prst="rect">
            <a:avLst/>
          </a:prstGeom>
        </p:spPr>
        <p:txBody>
          <a:bodyPr lIns="0" tIns="0" rIns="0" bIns="0" rtlCol="0" anchor="t">
            <a:spAutoFit/>
          </a:bodyPr>
          <a:lstStyle/>
          <a:p>
            <a:pPr algn="ctr">
              <a:lnSpc>
                <a:spcPts val="3465"/>
              </a:lnSpc>
              <a:spcBef>
                <a:spcPct val="0"/>
              </a:spcBef>
            </a:pPr>
            <a:r>
              <a:rPr lang="en-US" sz="2475" b="1">
                <a:solidFill>
                  <a:srgbClr val="FFFFFF"/>
                </a:solidFill>
                <a:latin typeface="Canva Sans Bold"/>
                <a:ea typeface="Canva Sans Bold"/>
                <a:cs typeface="Canva Sans Bold"/>
                <a:sym typeface="Canva Sans Bold"/>
              </a:rPr>
              <a:t>Real Example: Use "Malala's Magic Pencil" by Malala Yousafzai to explore how children around the world are tackling climate-related challenges.</a:t>
            </a:r>
          </a:p>
          <a:p>
            <a:pPr algn="ctr">
              <a:lnSpc>
                <a:spcPts val="3465"/>
              </a:lnSpc>
              <a:spcBef>
                <a:spcPct val="0"/>
              </a:spcBef>
            </a:pPr>
            <a:endParaRPr lang="en-US" sz="2475" b="1">
              <a:solidFill>
                <a:srgbClr val="FFFFFF"/>
              </a:solidFill>
              <a:latin typeface="Canva Sans Bold"/>
              <a:ea typeface="Canva Sans Bold"/>
              <a:cs typeface="Canva Sans Bold"/>
              <a:sym typeface="Canva Sans Bold"/>
            </a:endParaRPr>
          </a:p>
          <a:p>
            <a:pPr algn="ctr">
              <a:lnSpc>
                <a:spcPts val="3465"/>
              </a:lnSpc>
              <a:spcBef>
                <a:spcPct val="0"/>
              </a:spcBef>
            </a:pPr>
            <a:r>
              <a:rPr lang="en-US" sz="2475" b="1">
                <a:solidFill>
                  <a:srgbClr val="FFFFFF"/>
                </a:solidFill>
                <a:latin typeface="Canva Sans Bold"/>
                <a:ea typeface="Canva Sans Bold"/>
                <a:cs typeface="Canva Sans Bold"/>
                <a:sym typeface="Canva Sans Bold"/>
              </a:rPr>
              <a:t>Inside Classroom: Guide students in creating a "Climate Action Journal," where they document their feelings about climate change, action plans, and reflections on environmental justice.</a:t>
            </a:r>
          </a:p>
          <a:p>
            <a:pPr algn="ctr">
              <a:lnSpc>
                <a:spcPts val="3465"/>
              </a:lnSpc>
              <a:spcBef>
                <a:spcPct val="0"/>
              </a:spcBef>
            </a:pPr>
            <a:endParaRPr lang="en-US" sz="2475" b="1">
              <a:solidFill>
                <a:srgbClr val="FFFFFF"/>
              </a:solidFill>
              <a:latin typeface="Canva Sans Bold"/>
              <a:ea typeface="Canva Sans Bold"/>
              <a:cs typeface="Canva Sans Bold"/>
              <a:sym typeface="Canva Sans Bold"/>
            </a:endParaRPr>
          </a:p>
          <a:p>
            <a:pPr algn="ctr">
              <a:lnSpc>
                <a:spcPts val="3465"/>
              </a:lnSpc>
              <a:spcBef>
                <a:spcPct val="0"/>
              </a:spcBef>
            </a:pPr>
            <a:r>
              <a:rPr lang="en-US" sz="2475" b="1">
                <a:solidFill>
                  <a:srgbClr val="FFFFFF"/>
                </a:solidFill>
                <a:latin typeface="Canva Sans Bold"/>
                <a:ea typeface="Canva Sans Bold"/>
                <a:cs typeface="Canva Sans Bold"/>
                <a:sym typeface="Canva Sans Bold"/>
              </a:rPr>
              <a:t>Outside Classroom: Host a climate action day where students create posters, organize a community discussion, or share solutions with their school’s administration.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84311"/>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grpSp>
        <p:nvGrpSpPr>
          <p:cNvPr id="3" name="Group 3"/>
          <p:cNvGrpSpPr/>
          <p:nvPr/>
        </p:nvGrpSpPr>
        <p:grpSpPr>
          <a:xfrm>
            <a:off x="12013095" y="1706453"/>
            <a:ext cx="6484411" cy="10508162"/>
            <a:chOff x="0" y="0"/>
            <a:chExt cx="8645882" cy="14010882"/>
          </a:xfrm>
        </p:grpSpPr>
        <p:sp>
          <p:nvSpPr>
            <p:cNvPr id="4" name="Freeform 4"/>
            <p:cNvSpPr/>
            <p:nvPr/>
          </p:nvSpPr>
          <p:spPr>
            <a:xfrm>
              <a:off x="0" y="0"/>
              <a:ext cx="8645882" cy="14010882"/>
            </a:xfrm>
            <a:custGeom>
              <a:avLst/>
              <a:gdLst/>
              <a:ahLst/>
              <a:cxnLst/>
              <a:rect l="l" t="t" r="r" b="b"/>
              <a:pathLst>
                <a:path w="8645882" h="14010882">
                  <a:moveTo>
                    <a:pt x="0" y="0"/>
                  </a:moveTo>
                  <a:lnTo>
                    <a:pt x="8645882" y="0"/>
                  </a:lnTo>
                  <a:lnTo>
                    <a:pt x="8645882" y="14010882"/>
                  </a:lnTo>
                  <a:lnTo>
                    <a:pt x="0" y="14010882"/>
                  </a:lnTo>
                  <a:lnTo>
                    <a:pt x="0" y="0"/>
                  </a:lnTo>
                  <a:close/>
                </a:path>
              </a:pathLst>
            </a:custGeom>
            <a:blipFill>
              <a:blip r:embed="rId3"/>
              <a:stretch>
                <a:fillRect/>
              </a:stretch>
            </a:blipFill>
          </p:spPr>
          <p:txBody>
            <a:bodyPr/>
            <a:lstStyle/>
            <a:p>
              <a:endParaRPr lang="en-US"/>
            </a:p>
          </p:txBody>
        </p:sp>
        <p:sp>
          <p:nvSpPr>
            <p:cNvPr id="5" name="Freeform 5"/>
            <p:cNvSpPr/>
            <p:nvPr/>
          </p:nvSpPr>
          <p:spPr>
            <a:xfrm rot="890191">
              <a:off x="6204449" y="3449574"/>
              <a:ext cx="923488" cy="923488"/>
            </a:xfrm>
            <a:custGeom>
              <a:avLst/>
              <a:gdLst/>
              <a:ahLst/>
              <a:cxnLst/>
              <a:rect l="l" t="t" r="r" b="b"/>
              <a:pathLst>
                <a:path w="923488" h="923488">
                  <a:moveTo>
                    <a:pt x="0" y="0"/>
                  </a:moveTo>
                  <a:lnTo>
                    <a:pt x="923488" y="0"/>
                  </a:lnTo>
                  <a:lnTo>
                    <a:pt x="923488" y="923488"/>
                  </a:lnTo>
                  <a:lnTo>
                    <a:pt x="0" y="923488"/>
                  </a:lnTo>
                  <a:lnTo>
                    <a:pt x="0" y="0"/>
                  </a:lnTo>
                  <a:close/>
                </a:path>
              </a:pathLst>
            </a:custGeom>
            <a:blipFill>
              <a:blip r:embed="rId4"/>
              <a:stretch>
                <a:fillRect/>
              </a:stretch>
            </a:blipFill>
          </p:spPr>
          <p:txBody>
            <a:bodyPr/>
            <a:lstStyle/>
            <a:p>
              <a:endParaRPr lang="en-US"/>
            </a:p>
          </p:txBody>
        </p:sp>
      </p:grpSp>
      <p:sp>
        <p:nvSpPr>
          <p:cNvPr id="6" name="TextBox 6"/>
          <p:cNvSpPr txBox="1"/>
          <p:nvPr/>
        </p:nvSpPr>
        <p:spPr>
          <a:xfrm>
            <a:off x="1434797" y="2165609"/>
            <a:ext cx="11236433" cy="6119785"/>
          </a:xfrm>
          <a:prstGeom prst="rect">
            <a:avLst/>
          </a:prstGeom>
        </p:spPr>
        <p:txBody>
          <a:bodyPr lIns="0" tIns="0" rIns="0" bIns="0" rtlCol="0" anchor="t">
            <a:spAutoFit/>
          </a:bodyPr>
          <a:lstStyle/>
          <a:p>
            <a:pPr marL="608386" lvl="1" indent="-304193" algn="ctr">
              <a:lnSpc>
                <a:spcPts val="3494"/>
              </a:lnSpc>
              <a:buFont typeface="Arial"/>
              <a:buChar char="•"/>
            </a:pPr>
            <a:r>
              <a:rPr lang="en-US" sz="2817" b="1">
                <a:solidFill>
                  <a:srgbClr val="FFFFFF"/>
                </a:solidFill>
                <a:latin typeface="Canva Sans Bold"/>
                <a:ea typeface="Canva Sans Bold"/>
                <a:cs typeface="Canva Sans Bold"/>
                <a:sym typeface="Canva Sans Bold"/>
              </a:rPr>
              <a:t>Understand The Sustainables resources.</a:t>
            </a:r>
          </a:p>
          <a:p>
            <a:pPr algn="ctr">
              <a:lnSpc>
                <a:spcPts val="3494"/>
              </a:lnSpc>
            </a:pPr>
            <a:endParaRPr lang="en-US" sz="2817" b="1">
              <a:solidFill>
                <a:srgbClr val="FFFFFF"/>
              </a:solidFill>
              <a:latin typeface="Canva Sans Bold"/>
              <a:ea typeface="Canva Sans Bold"/>
              <a:cs typeface="Canva Sans Bold"/>
              <a:sym typeface="Canva Sans Bold"/>
            </a:endParaRPr>
          </a:p>
          <a:p>
            <a:pPr marL="608386" lvl="1" indent="-304193" algn="ctr">
              <a:lnSpc>
                <a:spcPts val="3494"/>
              </a:lnSpc>
              <a:buFont typeface="Arial"/>
              <a:buChar char="•"/>
            </a:pPr>
            <a:r>
              <a:rPr lang="en-US" sz="2817" b="1">
                <a:solidFill>
                  <a:srgbClr val="FFFFFF"/>
                </a:solidFill>
                <a:latin typeface="Canva Sans Bold"/>
                <a:ea typeface="Canva Sans Bold"/>
                <a:cs typeface="Canva Sans Bold"/>
                <a:sym typeface="Canva Sans Bold"/>
              </a:rPr>
              <a:t>Know how to embed sustainability and the circular economy into the curriculum.</a:t>
            </a:r>
          </a:p>
          <a:p>
            <a:pPr algn="ctr">
              <a:lnSpc>
                <a:spcPts val="3494"/>
              </a:lnSpc>
            </a:pPr>
            <a:endParaRPr lang="en-US" sz="2817" b="1">
              <a:solidFill>
                <a:srgbClr val="FFFFFF"/>
              </a:solidFill>
              <a:latin typeface="Canva Sans Bold"/>
              <a:ea typeface="Canva Sans Bold"/>
              <a:cs typeface="Canva Sans Bold"/>
              <a:sym typeface="Canva Sans Bold"/>
            </a:endParaRPr>
          </a:p>
          <a:p>
            <a:pPr marL="608386" lvl="1" indent="-304193" algn="ctr">
              <a:lnSpc>
                <a:spcPts val="3494"/>
              </a:lnSpc>
              <a:buFont typeface="Arial"/>
              <a:buChar char="•"/>
            </a:pPr>
            <a:r>
              <a:rPr lang="en-US" sz="2817" b="1">
                <a:solidFill>
                  <a:srgbClr val="FFFFFF"/>
                </a:solidFill>
                <a:latin typeface="Canva Sans Bold"/>
                <a:ea typeface="Canva Sans Bold"/>
                <a:cs typeface="Canva Sans Bold"/>
                <a:sym typeface="Canva Sans Bold"/>
              </a:rPr>
              <a:t>Explore connections with other key frameworks like the UNCRC, Eco-Schools, and SDGs.</a:t>
            </a:r>
          </a:p>
          <a:p>
            <a:pPr algn="ctr">
              <a:lnSpc>
                <a:spcPts val="3494"/>
              </a:lnSpc>
            </a:pPr>
            <a:endParaRPr lang="en-US" sz="2817" b="1">
              <a:solidFill>
                <a:srgbClr val="FFFFFF"/>
              </a:solidFill>
              <a:latin typeface="Canva Sans Bold"/>
              <a:ea typeface="Canva Sans Bold"/>
              <a:cs typeface="Canva Sans Bold"/>
              <a:sym typeface="Canva Sans Bold"/>
            </a:endParaRPr>
          </a:p>
          <a:p>
            <a:pPr marL="608386" lvl="1" indent="-304193" algn="ctr">
              <a:lnSpc>
                <a:spcPts val="3494"/>
              </a:lnSpc>
              <a:buFont typeface="Arial"/>
              <a:buChar char="•"/>
            </a:pPr>
            <a:r>
              <a:rPr lang="en-US" sz="2817" b="1">
                <a:solidFill>
                  <a:srgbClr val="FFFFFF"/>
                </a:solidFill>
                <a:latin typeface="Canva Sans Bold"/>
                <a:ea typeface="Canva Sans Bold"/>
                <a:cs typeface="Canva Sans Bold"/>
                <a:sym typeface="Canva Sans Bold"/>
              </a:rPr>
              <a:t>Be familiar with community involvement opportunities, including the Duke of Edinburgh Award (DofE) and local clubs.</a:t>
            </a:r>
          </a:p>
          <a:p>
            <a:pPr algn="ctr">
              <a:lnSpc>
                <a:spcPts val="3494"/>
              </a:lnSpc>
            </a:pPr>
            <a:endParaRPr lang="en-US" sz="2817" b="1">
              <a:solidFill>
                <a:srgbClr val="FFFFFF"/>
              </a:solidFill>
              <a:latin typeface="Canva Sans Bold"/>
              <a:ea typeface="Canva Sans Bold"/>
              <a:cs typeface="Canva Sans Bold"/>
              <a:sym typeface="Canva Sans Bold"/>
            </a:endParaRPr>
          </a:p>
          <a:p>
            <a:pPr algn="ctr">
              <a:lnSpc>
                <a:spcPts val="3494"/>
              </a:lnSpc>
            </a:pPr>
            <a:endParaRPr lang="en-US" sz="2817" b="1">
              <a:solidFill>
                <a:srgbClr val="FFFFFF"/>
              </a:solidFill>
              <a:latin typeface="Canva Sans Bold"/>
              <a:ea typeface="Canva Sans Bold"/>
              <a:cs typeface="Canva Sans Bold"/>
              <a:sym typeface="Canva Sans Bold"/>
            </a:endParaRPr>
          </a:p>
          <a:p>
            <a:pPr algn="ctr">
              <a:lnSpc>
                <a:spcPts val="3494"/>
              </a:lnSpc>
            </a:pPr>
            <a:endParaRPr lang="en-US" sz="2817" b="1">
              <a:solidFill>
                <a:srgbClr val="FFFFFF"/>
              </a:solidFill>
              <a:latin typeface="Canva Sans Bold"/>
              <a:ea typeface="Canva Sans Bold"/>
              <a:cs typeface="Canva Sans Bold"/>
              <a:sym typeface="Canva Sans Bold"/>
            </a:endParaRPr>
          </a:p>
        </p:txBody>
      </p:sp>
      <p:sp>
        <p:nvSpPr>
          <p:cNvPr id="7" name="TextBox 7"/>
          <p:cNvSpPr txBox="1"/>
          <p:nvPr/>
        </p:nvSpPr>
        <p:spPr>
          <a:xfrm>
            <a:off x="1028700" y="7680343"/>
            <a:ext cx="10457940" cy="1841417"/>
          </a:xfrm>
          <a:prstGeom prst="rect">
            <a:avLst/>
          </a:prstGeom>
        </p:spPr>
        <p:txBody>
          <a:bodyPr lIns="0" tIns="0" rIns="0" bIns="0" rtlCol="0" anchor="t">
            <a:spAutoFit/>
          </a:bodyPr>
          <a:lstStyle/>
          <a:p>
            <a:pPr algn="ctr">
              <a:lnSpc>
                <a:spcPts val="2979"/>
              </a:lnSpc>
            </a:pPr>
            <a:r>
              <a:rPr lang="en-US" sz="2128" b="1">
                <a:solidFill>
                  <a:srgbClr val="3E2128"/>
                </a:solidFill>
                <a:latin typeface="Canva Sans Bold"/>
                <a:ea typeface="Canva Sans Bold"/>
                <a:cs typeface="Canva Sans Bold"/>
                <a:sym typeface="Canva Sans Bold"/>
              </a:rPr>
              <a:t>Real Example: Explore books such as "The Lorax" by Dr. Seuss, where sustainability and environmental responsibility are central themes. This can kick off a classroom conversation about the importance of sustainability and Earth stewardship, sparking curiosity for how to integrate sustainability into their daily life.</a:t>
            </a:r>
          </a:p>
        </p:txBody>
      </p:sp>
      <p:sp>
        <p:nvSpPr>
          <p:cNvPr id="8" name="TextBox 8"/>
          <p:cNvSpPr txBox="1"/>
          <p:nvPr/>
        </p:nvSpPr>
        <p:spPr>
          <a:xfrm>
            <a:off x="777186" y="952500"/>
            <a:ext cx="11235909" cy="1431705"/>
          </a:xfrm>
          <a:prstGeom prst="rect">
            <a:avLst/>
          </a:prstGeom>
        </p:spPr>
        <p:txBody>
          <a:bodyPr lIns="0" tIns="0" rIns="0" bIns="0" rtlCol="0" anchor="t">
            <a:spAutoFit/>
          </a:bodyPr>
          <a:lstStyle/>
          <a:p>
            <a:pPr algn="ctr">
              <a:lnSpc>
                <a:spcPts val="5806"/>
              </a:lnSpc>
            </a:pPr>
            <a:r>
              <a:rPr lang="en-US" sz="4147" b="1">
                <a:solidFill>
                  <a:srgbClr val="FFFFFF"/>
                </a:solidFill>
                <a:latin typeface="Canva Sans Bold"/>
                <a:ea typeface="Canva Sans Bold"/>
                <a:cs typeface="Canva Sans Bold"/>
                <a:sym typeface="Canva Sans Bold"/>
              </a:rPr>
              <a:t> By the end of this session, participants will:</a:t>
            </a:r>
          </a:p>
          <a:p>
            <a:pPr algn="ctr">
              <a:lnSpc>
                <a:spcPts val="5806"/>
              </a:lnSpc>
            </a:pPr>
            <a:endParaRPr lang="en-US" sz="4147" b="1">
              <a:solidFill>
                <a:srgbClr val="FFFFFF"/>
              </a:solidFill>
              <a:latin typeface="Canva Sans Bold"/>
              <a:ea typeface="Canva Sans Bold"/>
              <a:cs typeface="Canva Sans Bold"/>
              <a:sym typeface="Canva Sans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84311"/>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213504" y="2364502"/>
            <a:ext cx="9431982" cy="550672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Phenomenon Question: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"How do our feelings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about climate change</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affect the way we act,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and how can we stay hopeful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while taking action?"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2940" y="-964411"/>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980640" y="-153260"/>
            <a:ext cx="3127022" cy="3127022"/>
          </a:xfrm>
          <a:custGeom>
            <a:avLst/>
            <a:gdLst/>
            <a:ahLst/>
            <a:cxnLst/>
            <a:rect l="l" t="t" r="r" b="b"/>
            <a:pathLst>
              <a:path w="3127022" h="3127022">
                <a:moveTo>
                  <a:pt x="0" y="0"/>
                </a:moveTo>
                <a:lnTo>
                  <a:pt x="3127022" y="0"/>
                </a:lnTo>
                <a:lnTo>
                  <a:pt x="3127022" y="3127022"/>
                </a:lnTo>
                <a:lnTo>
                  <a:pt x="0" y="3127022"/>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79368" y="2262883"/>
            <a:ext cx="12453798" cy="6995417"/>
          </a:xfrm>
          <a:prstGeom prst="rect">
            <a:avLst/>
          </a:prstGeom>
        </p:spPr>
        <p:txBody>
          <a:bodyPr lIns="0" tIns="0" rIns="0" bIns="0" rtlCol="0" anchor="t">
            <a:spAutoFit/>
          </a:bodyPr>
          <a:lstStyle/>
          <a:p>
            <a:pPr algn="ctr">
              <a:lnSpc>
                <a:spcPts val="4252"/>
              </a:lnSpc>
            </a:pPr>
            <a:endParaRPr/>
          </a:p>
          <a:p>
            <a:pPr marL="655736" lvl="1" indent="-327868" algn="ctr">
              <a:lnSpc>
                <a:spcPts val="4252"/>
              </a:lnSpc>
              <a:buFont typeface="Arial"/>
              <a:buChar char="•"/>
            </a:pPr>
            <a:r>
              <a:rPr lang="en-US" sz="3037" b="1">
                <a:solidFill>
                  <a:srgbClr val="FFFFFF"/>
                </a:solidFill>
                <a:latin typeface="Canva Sans Bold"/>
                <a:ea typeface="Canva Sans Bold"/>
                <a:cs typeface="Canva Sans Bold"/>
                <a:sym typeface="Canva Sans Bold"/>
              </a:rPr>
              <a:t>12 Pathways in Circular Economy:</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Focus on real-world applications and the economy's transition to circularity.</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Key Topics:</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Mono-material packaging for recyclability.</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Challenges of mixed materials (e.g., lycra leggings with embedded polyester).</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Promote good recycling practices with clear, actionable examples.</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Advocacy:</a:t>
            </a:r>
          </a:p>
          <a:p>
            <a:pPr marL="1311472" lvl="2" indent="-437157" algn="ctr">
              <a:lnSpc>
                <a:spcPts val="4252"/>
              </a:lnSpc>
              <a:buFont typeface="Arial"/>
              <a:buChar char="⚬"/>
            </a:pPr>
            <a:r>
              <a:rPr lang="en-US" sz="3037" b="1">
                <a:solidFill>
                  <a:srgbClr val="FFFFFF"/>
                </a:solidFill>
                <a:latin typeface="Canva Sans Bold"/>
                <a:ea typeface="Canva Sans Bold"/>
                <a:cs typeface="Canva Sans Bold"/>
                <a:sym typeface="Canva Sans Bold"/>
              </a:rPr>
              <a:t>Encourage responsibility beyond just reuse and recycling.</a:t>
            </a:r>
          </a:p>
          <a:p>
            <a:pPr algn="ctr">
              <a:lnSpc>
                <a:spcPts val="4252"/>
              </a:lnSpc>
            </a:pPr>
            <a:endParaRPr lang="en-US" sz="3037" b="1">
              <a:solidFill>
                <a:srgbClr val="FFFFFF"/>
              </a:solidFill>
              <a:latin typeface="Canva Sans Bold"/>
              <a:ea typeface="Canva Sans Bold"/>
              <a:cs typeface="Canva Sans Bold"/>
              <a:sym typeface="Canva Sans Bold"/>
            </a:endParaRPr>
          </a:p>
        </p:txBody>
      </p:sp>
      <p:sp>
        <p:nvSpPr>
          <p:cNvPr id="5" name="Freeform 5"/>
          <p:cNvSpPr/>
          <p:nvPr/>
        </p:nvSpPr>
        <p:spPr>
          <a:xfrm>
            <a:off x="11976857" y="4727258"/>
            <a:ext cx="6130805" cy="4904644"/>
          </a:xfrm>
          <a:custGeom>
            <a:avLst/>
            <a:gdLst/>
            <a:ahLst/>
            <a:cxnLst/>
            <a:rect l="l" t="t" r="r" b="b"/>
            <a:pathLst>
              <a:path w="6130805" h="4904644">
                <a:moveTo>
                  <a:pt x="0" y="0"/>
                </a:moveTo>
                <a:lnTo>
                  <a:pt x="6130805" y="0"/>
                </a:lnTo>
                <a:lnTo>
                  <a:pt x="6130805" y="4904644"/>
                </a:lnTo>
                <a:lnTo>
                  <a:pt x="0" y="4904644"/>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1582031" y="656338"/>
            <a:ext cx="9709845" cy="2734945"/>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Circular Economy Curriculum</a:t>
            </a:r>
          </a:p>
          <a:p>
            <a:pPr algn="ctr">
              <a:lnSpc>
                <a:spcPts val="7279"/>
              </a:lnSpc>
            </a:pPr>
            <a:r>
              <a:rPr lang="en-US" sz="5199" b="1">
                <a:solidFill>
                  <a:srgbClr val="FFFFFF"/>
                </a:solidFill>
                <a:latin typeface="Canva Sans Bold"/>
                <a:ea typeface="Canva Sans Bold"/>
                <a:cs typeface="Canva Sans Bold"/>
                <a:sym typeface="Canva Sans Bold"/>
              </a:rPr>
              <a:t>- Circular Economy in Practice</a:t>
            </a:r>
          </a:p>
          <a:p>
            <a:pPr algn="ctr">
              <a:lnSpc>
                <a:spcPts val="7279"/>
              </a:lnSpc>
            </a:pPr>
            <a:endParaRPr lang="en-US" sz="5199" b="1">
              <a:solidFill>
                <a:srgbClr val="FFFFFF"/>
              </a:solidFill>
              <a:latin typeface="Canva Sans Bold"/>
              <a:ea typeface="Canva Sans Bold"/>
              <a:cs typeface="Canva Sans Bold"/>
              <a:sym typeface="Canva Sans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0" y="-419100"/>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980640" y="-153260"/>
            <a:ext cx="3127022" cy="3127022"/>
          </a:xfrm>
          <a:custGeom>
            <a:avLst/>
            <a:gdLst/>
            <a:ahLst/>
            <a:cxnLst/>
            <a:rect l="l" t="t" r="r" b="b"/>
            <a:pathLst>
              <a:path w="3127022" h="3127022">
                <a:moveTo>
                  <a:pt x="0" y="0"/>
                </a:moveTo>
                <a:lnTo>
                  <a:pt x="3127022" y="0"/>
                </a:lnTo>
                <a:lnTo>
                  <a:pt x="3127022" y="3127022"/>
                </a:lnTo>
                <a:lnTo>
                  <a:pt x="0" y="3127022"/>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713681" y="933450"/>
            <a:ext cx="9709845" cy="2734945"/>
          </a:xfrm>
          <a:prstGeom prst="rect">
            <a:avLst/>
          </a:prstGeom>
        </p:spPr>
        <p:txBody>
          <a:bodyPr lIns="0" tIns="0" rIns="0" bIns="0" rtlCol="0" anchor="t">
            <a:spAutoFit/>
          </a:bodyPr>
          <a:lstStyle/>
          <a:p>
            <a:pPr algn="ctr">
              <a:lnSpc>
                <a:spcPts val="7279"/>
              </a:lnSpc>
            </a:pPr>
            <a:r>
              <a:rPr lang="en-US" sz="5199" b="1" dirty="0">
                <a:solidFill>
                  <a:srgbClr val="FFFFFF"/>
                </a:solidFill>
                <a:latin typeface="Canva Sans Bold"/>
                <a:ea typeface="Canva Sans Bold"/>
                <a:cs typeface="Canva Sans Bold"/>
                <a:sym typeface="Canva Sans Bold"/>
              </a:rPr>
              <a:t>Circular Economy Curriculum</a:t>
            </a:r>
          </a:p>
          <a:p>
            <a:pPr algn="ctr">
              <a:lnSpc>
                <a:spcPts val="7279"/>
              </a:lnSpc>
            </a:pPr>
            <a:r>
              <a:rPr lang="en-US" sz="5199" b="1" dirty="0">
                <a:solidFill>
                  <a:srgbClr val="FFFFFF"/>
                </a:solidFill>
                <a:latin typeface="Canva Sans Bold"/>
                <a:ea typeface="Canva Sans Bold"/>
                <a:cs typeface="Canva Sans Bold"/>
                <a:sym typeface="Canva Sans Bold"/>
              </a:rPr>
              <a:t>- Circular Economy in Practice</a:t>
            </a:r>
          </a:p>
          <a:p>
            <a:pPr algn="ctr">
              <a:lnSpc>
                <a:spcPts val="7279"/>
              </a:lnSpc>
            </a:pPr>
            <a:endParaRPr lang="en-US" sz="5199" b="1" dirty="0">
              <a:solidFill>
                <a:srgbClr val="FFFFFF"/>
              </a:solidFill>
              <a:latin typeface="Canva Sans Bold"/>
              <a:ea typeface="Canva Sans Bold"/>
              <a:cs typeface="Canva Sans Bold"/>
              <a:sym typeface="Canva Sans Bold"/>
            </a:endParaRPr>
          </a:p>
        </p:txBody>
      </p:sp>
      <p:sp>
        <p:nvSpPr>
          <p:cNvPr id="5" name="TextBox 5"/>
          <p:cNvSpPr txBox="1"/>
          <p:nvPr/>
        </p:nvSpPr>
        <p:spPr>
          <a:xfrm>
            <a:off x="1673223" y="3114552"/>
            <a:ext cx="9571140" cy="5868926"/>
          </a:xfrm>
          <a:prstGeom prst="rect">
            <a:avLst/>
          </a:prstGeom>
        </p:spPr>
        <p:txBody>
          <a:bodyPr lIns="0" tIns="0" rIns="0" bIns="0" rtlCol="0" anchor="t">
            <a:spAutoFit/>
          </a:bodyPr>
          <a:lstStyle/>
          <a:p>
            <a:pPr algn="ctr">
              <a:lnSpc>
                <a:spcPts val="3868"/>
              </a:lnSpc>
              <a:spcBef>
                <a:spcPct val="0"/>
              </a:spcBef>
            </a:pPr>
            <a:r>
              <a:rPr lang="en-US" sz="2763" b="1">
                <a:solidFill>
                  <a:srgbClr val="FFFFFF"/>
                </a:solidFill>
                <a:latin typeface="Canva Sans Bold"/>
                <a:ea typeface="Canva Sans Bold"/>
                <a:cs typeface="Canva Sans Bold"/>
                <a:sym typeface="Canva Sans Bold"/>
              </a:rPr>
              <a:t>Real Example: Use "The Curious Garden" by Peter Brown to explain the benefits of transforming abandoned urban spaces into green areas, an example of urban sustainability.</a:t>
            </a:r>
          </a:p>
          <a:p>
            <a:pPr algn="ctr">
              <a:lnSpc>
                <a:spcPts val="3868"/>
              </a:lnSpc>
              <a:spcBef>
                <a:spcPct val="0"/>
              </a:spcBef>
            </a:pPr>
            <a:endParaRPr lang="en-US" sz="2763" b="1">
              <a:solidFill>
                <a:srgbClr val="FFFFFF"/>
              </a:solidFill>
              <a:latin typeface="Canva Sans Bold"/>
              <a:ea typeface="Canva Sans Bold"/>
              <a:cs typeface="Canva Sans Bold"/>
              <a:sym typeface="Canva Sans Bold"/>
            </a:endParaRPr>
          </a:p>
          <a:p>
            <a:pPr algn="ctr">
              <a:lnSpc>
                <a:spcPts val="3868"/>
              </a:lnSpc>
              <a:spcBef>
                <a:spcPct val="0"/>
              </a:spcBef>
            </a:pPr>
            <a:r>
              <a:rPr lang="en-US" sz="2763" b="1">
                <a:solidFill>
                  <a:srgbClr val="FFFFFF"/>
                </a:solidFill>
                <a:latin typeface="Canva Sans Bold"/>
                <a:ea typeface="Canva Sans Bold"/>
                <a:cs typeface="Canva Sans Bold"/>
                <a:sym typeface="Canva Sans Bold"/>
              </a:rPr>
              <a:t>Inside Classroom: Students could design their own "urban garden" plan, where they think about reusing and recycling resources to make sustainable spaces.</a:t>
            </a:r>
          </a:p>
          <a:p>
            <a:pPr algn="ctr">
              <a:lnSpc>
                <a:spcPts val="3868"/>
              </a:lnSpc>
              <a:spcBef>
                <a:spcPct val="0"/>
              </a:spcBef>
            </a:pPr>
            <a:endParaRPr lang="en-US" sz="2763" b="1">
              <a:solidFill>
                <a:srgbClr val="FFFFFF"/>
              </a:solidFill>
              <a:latin typeface="Canva Sans Bold"/>
              <a:ea typeface="Canva Sans Bold"/>
              <a:cs typeface="Canva Sans Bold"/>
              <a:sym typeface="Canva Sans Bold"/>
            </a:endParaRPr>
          </a:p>
          <a:p>
            <a:pPr algn="ctr">
              <a:lnSpc>
                <a:spcPts val="3868"/>
              </a:lnSpc>
              <a:spcBef>
                <a:spcPct val="0"/>
              </a:spcBef>
            </a:pPr>
            <a:r>
              <a:rPr lang="en-US" sz="2763" b="1">
                <a:solidFill>
                  <a:srgbClr val="FFFFFF"/>
                </a:solidFill>
                <a:latin typeface="Canva Sans Bold"/>
                <a:ea typeface="Canva Sans Bold"/>
                <a:cs typeface="Canva Sans Bold"/>
                <a:sym typeface="Canva Sans Bold"/>
              </a:rPr>
              <a:t>Outside Classroom: Encourage students to plant a garden on school grounds using recycled materials for containers.</a:t>
            </a:r>
          </a:p>
        </p:txBody>
      </p:sp>
      <p:sp>
        <p:nvSpPr>
          <p:cNvPr id="6" name="Freeform 6"/>
          <p:cNvSpPr/>
          <p:nvPr/>
        </p:nvSpPr>
        <p:spPr>
          <a:xfrm>
            <a:off x="11976857" y="4727258"/>
            <a:ext cx="6130805" cy="4904644"/>
          </a:xfrm>
          <a:custGeom>
            <a:avLst/>
            <a:gdLst/>
            <a:ahLst/>
            <a:cxnLst/>
            <a:rect l="l" t="t" r="r" b="b"/>
            <a:pathLst>
              <a:path w="6130805" h="4904644">
                <a:moveTo>
                  <a:pt x="0" y="0"/>
                </a:moveTo>
                <a:lnTo>
                  <a:pt x="6130805" y="0"/>
                </a:lnTo>
                <a:lnTo>
                  <a:pt x="6130805" y="4904644"/>
                </a:lnTo>
                <a:lnTo>
                  <a:pt x="0" y="4904644"/>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2940" y="-964411"/>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980640" y="-153260"/>
            <a:ext cx="3127022" cy="3127022"/>
          </a:xfrm>
          <a:custGeom>
            <a:avLst/>
            <a:gdLst/>
            <a:ahLst/>
            <a:cxnLst/>
            <a:rect l="l" t="t" r="r" b="b"/>
            <a:pathLst>
              <a:path w="3127022" h="3127022">
                <a:moveTo>
                  <a:pt x="0" y="0"/>
                </a:moveTo>
                <a:lnTo>
                  <a:pt x="3127022" y="0"/>
                </a:lnTo>
                <a:lnTo>
                  <a:pt x="3127022" y="3127022"/>
                </a:lnTo>
                <a:lnTo>
                  <a:pt x="0" y="3127022"/>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518680" y="1176589"/>
            <a:ext cx="8915102" cy="6430645"/>
          </a:xfrm>
          <a:prstGeom prst="rect">
            <a:avLst/>
          </a:prstGeom>
        </p:spPr>
        <p:txBody>
          <a:bodyPr lIns="0" tIns="0" rIns="0" bIns="0" rtlCol="0" anchor="t">
            <a:spAutoFit/>
          </a:bodyPr>
          <a:lstStyle/>
          <a:p>
            <a:pPr algn="ctr">
              <a:lnSpc>
                <a:spcPts val="7279"/>
              </a:lnSpc>
            </a:pPr>
            <a:r>
              <a:rPr lang="en-US" sz="5199">
                <a:solidFill>
                  <a:srgbClr val="FFFFFF"/>
                </a:solidFill>
                <a:latin typeface="Canva Sans"/>
                <a:ea typeface="Canva Sans"/>
                <a:cs typeface="Canva Sans"/>
                <a:sym typeface="Canva Sans"/>
              </a:rPr>
              <a:t>Phenomenon Question: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"How could we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redesign the things</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we use every day to</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make sure they don’t harm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the planet but are reused,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repaired, or recycled?"</a:t>
            </a:r>
          </a:p>
        </p:txBody>
      </p:sp>
      <p:sp>
        <p:nvSpPr>
          <p:cNvPr id="5" name="Freeform 5"/>
          <p:cNvSpPr/>
          <p:nvPr/>
        </p:nvSpPr>
        <p:spPr>
          <a:xfrm>
            <a:off x="11976857" y="4727258"/>
            <a:ext cx="6130805" cy="4904644"/>
          </a:xfrm>
          <a:custGeom>
            <a:avLst/>
            <a:gdLst/>
            <a:ahLst/>
            <a:cxnLst/>
            <a:rect l="l" t="t" r="r" b="b"/>
            <a:pathLst>
              <a:path w="6130805" h="4904644">
                <a:moveTo>
                  <a:pt x="0" y="0"/>
                </a:moveTo>
                <a:lnTo>
                  <a:pt x="6130805" y="0"/>
                </a:lnTo>
                <a:lnTo>
                  <a:pt x="6130805" y="4904644"/>
                </a:lnTo>
                <a:lnTo>
                  <a:pt x="0" y="4904644"/>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3222" y="-155995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428209" y="13683"/>
            <a:ext cx="2548672" cy="2548672"/>
          </a:xfrm>
          <a:custGeom>
            <a:avLst/>
            <a:gdLst/>
            <a:ahLst/>
            <a:cxnLst/>
            <a:rect l="l" t="t" r="r" b="b"/>
            <a:pathLst>
              <a:path w="2548672" h="2548672">
                <a:moveTo>
                  <a:pt x="0" y="0"/>
                </a:moveTo>
                <a:lnTo>
                  <a:pt x="2548672" y="0"/>
                </a:lnTo>
                <a:lnTo>
                  <a:pt x="2548672" y="2548672"/>
                </a:lnTo>
                <a:lnTo>
                  <a:pt x="0" y="2548672"/>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0" y="174360"/>
            <a:ext cx="11780834" cy="10112640"/>
          </a:xfrm>
          <a:prstGeom prst="rect">
            <a:avLst/>
          </a:prstGeom>
        </p:spPr>
        <p:txBody>
          <a:bodyPr lIns="0" tIns="0" rIns="0" bIns="0" rtlCol="0" anchor="t">
            <a:spAutoFit/>
          </a:bodyPr>
          <a:lstStyle/>
          <a:p>
            <a:pPr algn="ctr">
              <a:lnSpc>
                <a:spcPts val="4432"/>
              </a:lnSpc>
            </a:pPr>
            <a:r>
              <a:rPr lang="en-US" sz="3166" b="1">
                <a:solidFill>
                  <a:srgbClr val="FFFFFF"/>
                </a:solidFill>
                <a:latin typeface="Canva Sans Bold"/>
                <a:ea typeface="Canva Sans Bold"/>
                <a:cs typeface="Canva Sans Bold"/>
                <a:sym typeface="Canva Sans Bold"/>
              </a:rPr>
              <a:t>The 10Rs Philosophy</a:t>
            </a:r>
          </a:p>
          <a:p>
            <a:pPr algn="ctr">
              <a:lnSpc>
                <a:spcPts val="4432"/>
              </a:lnSpc>
            </a:pPr>
            <a:r>
              <a:rPr lang="en-US" sz="3166" b="1">
                <a:solidFill>
                  <a:srgbClr val="FFFFFF"/>
                </a:solidFill>
                <a:latin typeface="Canva Sans Bold"/>
                <a:ea typeface="Canva Sans Bold"/>
                <a:cs typeface="Canva Sans Bold"/>
                <a:sym typeface="Canva Sans Bold"/>
              </a:rPr>
              <a:t>Rethink, Reuse, Recycle – And More</a:t>
            </a:r>
          </a:p>
          <a:p>
            <a:pPr algn="ctr">
              <a:lnSpc>
                <a:spcPts val="4432"/>
              </a:lnSpc>
            </a:pPr>
            <a:r>
              <a:rPr lang="en-US" sz="3166" b="1">
                <a:solidFill>
                  <a:srgbClr val="FFFFFF"/>
                </a:solidFill>
                <a:latin typeface="Canva Sans Bold"/>
                <a:ea typeface="Canva Sans Bold"/>
                <a:cs typeface="Canva Sans Bold"/>
                <a:sym typeface="Canva Sans Bold"/>
              </a:rPr>
              <a:t>The Full Spectrum of 10Rs:</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Rethink</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Refuse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Reduce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Repair</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Reuse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Recycle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Reimagine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Repurpose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Regenerate</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Return</a:t>
            </a:r>
          </a:p>
          <a:p>
            <a:pPr marL="683599" lvl="1" indent="-341799" algn="ctr">
              <a:lnSpc>
                <a:spcPts val="4432"/>
              </a:lnSpc>
              <a:buFont typeface="Arial"/>
              <a:buChar char="•"/>
            </a:pPr>
            <a:r>
              <a:rPr lang="en-US" sz="3166" b="1">
                <a:solidFill>
                  <a:srgbClr val="FFFFFF"/>
                </a:solidFill>
                <a:latin typeface="Canva Sans Bold"/>
                <a:ea typeface="Canva Sans Bold"/>
                <a:cs typeface="Canva Sans Bold"/>
                <a:sym typeface="Canva Sans Bold"/>
              </a:rPr>
              <a:t>Goal:</a:t>
            </a:r>
          </a:p>
          <a:p>
            <a:pPr marL="1367197" lvl="2" indent="-455732" algn="ctr">
              <a:lnSpc>
                <a:spcPts val="4432"/>
              </a:lnSpc>
              <a:buFont typeface="Arial"/>
              <a:buChar char="⚬"/>
            </a:pPr>
            <a:r>
              <a:rPr lang="en-US" sz="3166" b="1">
                <a:solidFill>
                  <a:srgbClr val="FFFFFF"/>
                </a:solidFill>
                <a:latin typeface="Canva Sans Bold"/>
                <a:ea typeface="Canva Sans Bold"/>
                <a:cs typeface="Canva Sans Bold"/>
                <a:sym typeface="Canva Sans Bold"/>
              </a:rPr>
              <a:t>Promote deep behavioural changes that go beyond recycling to holistic responsibility for our planet’s resources.</a:t>
            </a:r>
          </a:p>
          <a:p>
            <a:pPr algn="ctr">
              <a:lnSpc>
                <a:spcPts val="4432"/>
              </a:lnSpc>
            </a:pPr>
            <a:endParaRPr lang="en-US" sz="3166" b="1">
              <a:solidFill>
                <a:srgbClr val="FFFFFF"/>
              </a:solidFill>
              <a:latin typeface="Canva Sans Bold"/>
              <a:ea typeface="Canva Sans Bold"/>
              <a:cs typeface="Canva Sans Bold"/>
              <a:sym typeface="Canva Sans Bold"/>
            </a:endParaRPr>
          </a:p>
        </p:txBody>
      </p:sp>
      <p:sp>
        <p:nvSpPr>
          <p:cNvPr id="5" name="Freeform 5"/>
          <p:cNvSpPr/>
          <p:nvPr/>
        </p:nvSpPr>
        <p:spPr>
          <a:xfrm>
            <a:off x="0" y="2225046"/>
            <a:ext cx="5292710" cy="5292710"/>
          </a:xfrm>
          <a:custGeom>
            <a:avLst/>
            <a:gdLst/>
            <a:ahLst/>
            <a:cxnLst/>
            <a:rect l="l" t="t" r="r" b="b"/>
            <a:pathLst>
              <a:path w="5292710" h="5292710">
                <a:moveTo>
                  <a:pt x="0" y="0"/>
                </a:moveTo>
                <a:lnTo>
                  <a:pt x="5292710" y="0"/>
                </a:lnTo>
                <a:lnTo>
                  <a:pt x="5292710" y="5292710"/>
                </a:lnTo>
                <a:lnTo>
                  <a:pt x="0" y="5292710"/>
                </a:lnTo>
                <a:lnTo>
                  <a:pt x="0" y="0"/>
                </a:lnTo>
                <a:close/>
              </a:path>
            </a:pathLst>
          </a:custGeom>
          <a:blipFill>
            <a:blip r:embed="rId4"/>
            <a:stretch>
              <a:fillRect/>
            </a:stretch>
          </a:blipFill>
        </p:spPr>
        <p:txBody>
          <a:bodyPr/>
          <a:lstStyle/>
          <a:p>
            <a:endParaRPr lang="en-US"/>
          </a:p>
        </p:txBody>
      </p:sp>
      <p:sp>
        <p:nvSpPr>
          <p:cNvPr id="6" name="Freeform 6"/>
          <p:cNvSpPr/>
          <p:nvPr/>
        </p:nvSpPr>
        <p:spPr>
          <a:xfrm>
            <a:off x="7408264" y="606959"/>
            <a:ext cx="6355342" cy="7513098"/>
          </a:xfrm>
          <a:custGeom>
            <a:avLst/>
            <a:gdLst/>
            <a:ahLst/>
            <a:cxnLst/>
            <a:rect l="l" t="t" r="r" b="b"/>
            <a:pathLst>
              <a:path w="6355342" h="7513098">
                <a:moveTo>
                  <a:pt x="0" y="0"/>
                </a:moveTo>
                <a:lnTo>
                  <a:pt x="6355342" y="0"/>
                </a:lnTo>
                <a:lnTo>
                  <a:pt x="6355342" y="7513097"/>
                </a:lnTo>
                <a:lnTo>
                  <a:pt x="0" y="7513097"/>
                </a:lnTo>
                <a:lnTo>
                  <a:pt x="0" y="0"/>
                </a:lnTo>
                <a:close/>
              </a:path>
            </a:pathLst>
          </a:custGeom>
          <a:blipFill>
            <a:blip r:embed="rId5"/>
            <a:stretch>
              <a:fillRect/>
            </a:stretch>
          </a:blipFill>
        </p:spPr>
        <p:txBody>
          <a:bodyPr/>
          <a:lstStyle/>
          <a:p>
            <a:endParaRPr lang="en-US"/>
          </a:p>
        </p:txBody>
      </p:sp>
      <p:grpSp>
        <p:nvGrpSpPr>
          <p:cNvPr id="7" name="Group 7"/>
          <p:cNvGrpSpPr/>
          <p:nvPr/>
        </p:nvGrpSpPr>
        <p:grpSpPr>
          <a:xfrm>
            <a:off x="15013256" y="3307138"/>
            <a:ext cx="5927250" cy="6979862"/>
            <a:chOff x="0" y="0"/>
            <a:chExt cx="1561086" cy="1838318"/>
          </a:xfrm>
        </p:grpSpPr>
        <p:sp>
          <p:nvSpPr>
            <p:cNvPr id="8" name="Freeform 8"/>
            <p:cNvSpPr/>
            <p:nvPr/>
          </p:nvSpPr>
          <p:spPr>
            <a:xfrm>
              <a:off x="0" y="0"/>
              <a:ext cx="1561086" cy="1838318"/>
            </a:xfrm>
            <a:custGeom>
              <a:avLst/>
              <a:gdLst/>
              <a:ahLst/>
              <a:cxnLst/>
              <a:rect l="l" t="t" r="r" b="b"/>
              <a:pathLst>
                <a:path w="1561086" h="1838318">
                  <a:moveTo>
                    <a:pt x="0" y="0"/>
                  </a:moveTo>
                  <a:lnTo>
                    <a:pt x="1561086" y="0"/>
                  </a:lnTo>
                  <a:lnTo>
                    <a:pt x="1561086" y="1838318"/>
                  </a:lnTo>
                  <a:lnTo>
                    <a:pt x="0" y="1838318"/>
                  </a:lnTo>
                  <a:close/>
                </a:path>
              </a:pathLst>
            </a:custGeom>
            <a:solidFill>
              <a:srgbClr val="E86094"/>
            </a:solidFill>
          </p:spPr>
          <p:txBody>
            <a:bodyPr/>
            <a:lstStyle/>
            <a:p>
              <a:endParaRPr lang="en-US"/>
            </a:p>
          </p:txBody>
        </p:sp>
        <p:sp>
          <p:nvSpPr>
            <p:cNvPr id="9" name="TextBox 9"/>
            <p:cNvSpPr txBox="1"/>
            <p:nvPr/>
          </p:nvSpPr>
          <p:spPr>
            <a:xfrm>
              <a:off x="0" y="-38100"/>
              <a:ext cx="1561086" cy="1876418"/>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4273251" y="4328074"/>
            <a:ext cx="3703630" cy="5775625"/>
          </a:xfrm>
          <a:prstGeom prst="rect">
            <a:avLst/>
          </a:prstGeom>
        </p:spPr>
        <p:txBody>
          <a:bodyPr lIns="0" tIns="0" rIns="0" bIns="0" rtlCol="0" anchor="t">
            <a:spAutoFit/>
          </a:bodyPr>
          <a:lstStyle/>
          <a:p>
            <a:pPr marL="375276" lvl="1" indent="-187638" algn="ctr">
              <a:lnSpc>
                <a:spcPts val="2433"/>
              </a:lnSpc>
              <a:buFont typeface="Arial"/>
              <a:buChar char="•"/>
            </a:pPr>
            <a:r>
              <a:rPr lang="en-US" sz="1738" b="1">
                <a:solidFill>
                  <a:srgbClr val="000000"/>
                </a:solidFill>
                <a:latin typeface="Canva Sans Bold"/>
                <a:ea typeface="Canva Sans Bold"/>
                <a:cs typeface="Canva Sans Bold"/>
                <a:sym typeface="Canva Sans Bold"/>
              </a:rPr>
              <a:t>Real Example: Integrate "The Adventures of a Plastic Bottle" by Alison Inches, which teaches about recycling and reusing resources.</a:t>
            </a:r>
          </a:p>
          <a:p>
            <a:pPr marL="375276" lvl="1" indent="-187638" algn="ctr">
              <a:lnSpc>
                <a:spcPts val="2433"/>
              </a:lnSpc>
              <a:buFont typeface="Arial"/>
              <a:buChar char="•"/>
            </a:pPr>
            <a:r>
              <a:rPr lang="en-US" sz="1738" b="1">
                <a:solidFill>
                  <a:srgbClr val="000000"/>
                </a:solidFill>
                <a:latin typeface="Canva Sans Bold"/>
                <a:ea typeface="Canva Sans Bold"/>
                <a:cs typeface="Canva Sans Bold"/>
                <a:sym typeface="Canva Sans Bold"/>
              </a:rPr>
              <a:t>Inside Classroom: Students could create a series of projects based on the 10Rs, such as upcycling materials into art or designing a new product using only recyclable materials.</a:t>
            </a:r>
          </a:p>
          <a:p>
            <a:pPr marL="375276" lvl="1" indent="-187638" algn="ctr">
              <a:lnSpc>
                <a:spcPts val="2433"/>
              </a:lnSpc>
              <a:buFont typeface="Arial"/>
              <a:buChar char="•"/>
            </a:pPr>
            <a:r>
              <a:rPr lang="en-US" sz="1738" b="1">
                <a:solidFill>
                  <a:srgbClr val="000000"/>
                </a:solidFill>
                <a:latin typeface="Canva Sans Bold"/>
                <a:ea typeface="Canva Sans Bold"/>
                <a:cs typeface="Canva Sans Bold"/>
                <a:sym typeface="Canva Sans Bold"/>
              </a:rPr>
              <a:t>Outside Classroom: Organize a "10Rs Challenge" where students work together to reduce waste at school, bringing in real-world recycling initiatives.</a:t>
            </a:r>
          </a:p>
          <a:p>
            <a:pPr algn="ctr">
              <a:lnSpc>
                <a:spcPts val="2433"/>
              </a:lnSpc>
            </a:pPr>
            <a:endParaRPr lang="en-US" sz="1738" b="1">
              <a:solidFill>
                <a:srgbClr val="000000"/>
              </a:solidFill>
              <a:latin typeface="Canva Sans Bold"/>
              <a:ea typeface="Canva Sans Bold"/>
              <a:cs typeface="Canva Sans Bold"/>
              <a:sym typeface="Canva Sans 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3222" y="-155995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428209" y="13683"/>
            <a:ext cx="2548672" cy="2548672"/>
          </a:xfrm>
          <a:custGeom>
            <a:avLst/>
            <a:gdLst/>
            <a:ahLst/>
            <a:cxnLst/>
            <a:rect l="l" t="t" r="r" b="b"/>
            <a:pathLst>
              <a:path w="2548672" h="2548672">
                <a:moveTo>
                  <a:pt x="0" y="0"/>
                </a:moveTo>
                <a:lnTo>
                  <a:pt x="2548672" y="0"/>
                </a:lnTo>
                <a:lnTo>
                  <a:pt x="2548672" y="2548672"/>
                </a:lnTo>
                <a:lnTo>
                  <a:pt x="0" y="2548672"/>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5013256" y="3307138"/>
            <a:ext cx="5927250" cy="6979862"/>
            <a:chOff x="0" y="0"/>
            <a:chExt cx="1561086" cy="1838318"/>
          </a:xfrm>
        </p:grpSpPr>
        <p:sp>
          <p:nvSpPr>
            <p:cNvPr id="5" name="Freeform 5"/>
            <p:cNvSpPr/>
            <p:nvPr/>
          </p:nvSpPr>
          <p:spPr>
            <a:xfrm>
              <a:off x="0" y="0"/>
              <a:ext cx="1561086" cy="1838318"/>
            </a:xfrm>
            <a:custGeom>
              <a:avLst/>
              <a:gdLst/>
              <a:ahLst/>
              <a:cxnLst/>
              <a:rect l="l" t="t" r="r" b="b"/>
              <a:pathLst>
                <a:path w="1561086" h="1838318">
                  <a:moveTo>
                    <a:pt x="0" y="0"/>
                  </a:moveTo>
                  <a:lnTo>
                    <a:pt x="1561086" y="0"/>
                  </a:lnTo>
                  <a:lnTo>
                    <a:pt x="1561086" y="1838318"/>
                  </a:lnTo>
                  <a:lnTo>
                    <a:pt x="0" y="1838318"/>
                  </a:lnTo>
                  <a:close/>
                </a:path>
              </a:pathLst>
            </a:custGeom>
            <a:solidFill>
              <a:srgbClr val="E86094"/>
            </a:solidFill>
          </p:spPr>
          <p:txBody>
            <a:bodyPr/>
            <a:lstStyle/>
            <a:p>
              <a:endParaRPr lang="en-US"/>
            </a:p>
          </p:txBody>
        </p:sp>
        <p:sp>
          <p:nvSpPr>
            <p:cNvPr id="6" name="TextBox 6"/>
            <p:cNvSpPr txBox="1"/>
            <p:nvPr/>
          </p:nvSpPr>
          <p:spPr>
            <a:xfrm>
              <a:off x="0" y="-38100"/>
              <a:ext cx="1561086" cy="1876418"/>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028700" y="2443296"/>
            <a:ext cx="11940848" cy="4832254"/>
          </a:xfrm>
          <a:prstGeom prst="rect">
            <a:avLst/>
          </a:prstGeom>
        </p:spPr>
        <p:txBody>
          <a:bodyPr lIns="0" tIns="0" rIns="0" bIns="0" rtlCol="0" anchor="t">
            <a:spAutoFit/>
          </a:bodyPr>
          <a:lstStyle/>
          <a:p>
            <a:pPr algn="ctr">
              <a:lnSpc>
                <a:spcPts val="7719"/>
              </a:lnSpc>
            </a:pPr>
            <a:r>
              <a:rPr lang="en-US" sz="5513" b="1">
                <a:solidFill>
                  <a:srgbClr val="FFFFFF"/>
                </a:solidFill>
                <a:latin typeface="Canva Sans Bold"/>
                <a:ea typeface="Canva Sans Bold"/>
                <a:cs typeface="Canva Sans Bold"/>
                <a:sym typeface="Canva Sans Bold"/>
              </a:rPr>
              <a:t>Phenomenon Question:</a:t>
            </a:r>
          </a:p>
          <a:p>
            <a:pPr algn="ctr">
              <a:lnSpc>
                <a:spcPts val="7719"/>
              </a:lnSpc>
              <a:spcBef>
                <a:spcPct val="0"/>
              </a:spcBef>
            </a:pPr>
            <a:r>
              <a:rPr lang="en-US" sz="5513" b="1">
                <a:solidFill>
                  <a:srgbClr val="FFFFFF"/>
                </a:solidFill>
                <a:latin typeface="Canva Sans Bold"/>
                <a:ea typeface="Canva Sans Bold"/>
                <a:cs typeface="Canva Sans Bold"/>
                <a:sym typeface="Canva Sans Bold"/>
              </a:rPr>
              <a:t>"What could happen if everyone </a:t>
            </a:r>
          </a:p>
          <a:p>
            <a:pPr algn="ctr">
              <a:lnSpc>
                <a:spcPts val="7719"/>
              </a:lnSpc>
              <a:spcBef>
                <a:spcPct val="0"/>
              </a:spcBef>
            </a:pPr>
            <a:r>
              <a:rPr lang="en-US" sz="5513" b="1">
                <a:solidFill>
                  <a:srgbClr val="FFFFFF"/>
                </a:solidFill>
                <a:latin typeface="Canva Sans Bold"/>
                <a:ea typeface="Canva Sans Bold"/>
                <a:cs typeface="Canva Sans Bold"/>
                <a:sym typeface="Canva Sans Bold"/>
              </a:rPr>
              <a:t>in the world </a:t>
            </a:r>
          </a:p>
          <a:p>
            <a:pPr algn="ctr">
              <a:lnSpc>
                <a:spcPts val="7719"/>
              </a:lnSpc>
              <a:spcBef>
                <a:spcPct val="0"/>
              </a:spcBef>
            </a:pPr>
            <a:r>
              <a:rPr lang="en-US" sz="5513" b="1">
                <a:solidFill>
                  <a:srgbClr val="FFFFFF"/>
                </a:solidFill>
                <a:latin typeface="Canva Sans Bold"/>
                <a:ea typeface="Canva Sans Bold"/>
                <a:cs typeface="Canva Sans Bold"/>
                <a:sym typeface="Canva Sans Bold"/>
              </a:rPr>
              <a:t>started applying the 10Rs </a:t>
            </a:r>
          </a:p>
          <a:p>
            <a:pPr algn="ctr">
              <a:lnSpc>
                <a:spcPts val="7719"/>
              </a:lnSpc>
              <a:spcBef>
                <a:spcPct val="0"/>
              </a:spcBef>
            </a:pPr>
            <a:r>
              <a:rPr lang="en-US" sz="5513" b="1">
                <a:solidFill>
                  <a:srgbClr val="FFFFFF"/>
                </a:solidFill>
                <a:latin typeface="Canva Sans Bold"/>
                <a:ea typeface="Canva Sans Bold"/>
                <a:cs typeface="Canva Sans Bold"/>
                <a:sym typeface="Canva Sans Bold"/>
              </a:rPr>
              <a:t>every day to the products we 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51814"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623978" y="107706"/>
            <a:ext cx="3083026" cy="3083026"/>
          </a:xfrm>
          <a:custGeom>
            <a:avLst/>
            <a:gdLst/>
            <a:ahLst/>
            <a:cxnLst/>
            <a:rect l="l" t="t" r="r" b="b"/>
            <a:pathLst>
              <a:path w="3083026" h="3083026">
                <a:moveTo>
                  <a:pt x="0" y="0"/>
                </a:moveTo>
                <a:lnTo>
                  <a:pt x="3083025" y="0"/>
                </a:lnTo>
                <a:lnTo>
                  <a:pt x="3083025" y="3083025"/>
                </a:lnTo>
                <a:lnTo>
                  <a:pt x="0" y="3083025"/>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2993022" y="3316945"/>
            <a:ext cx="5535255" cy="6913821"/>
            <a:chOff x="0" y="0"/>
            <a:chExt cx="1457845" cy="1820924"/>
          </a:xfrm>
        </p:grpSpPr>
        <p:sp>
          <p:nvSpPr>
            <p:cNvPr id="5" name="Freeform 5"/>
            <p:cNvSpPr/>
            <p:nvPr/>
          </p:nvSpPr>
          <p:spPr>
            <a:xfrm>
              <a:off x="0" y="0"/>
              <a:ext cx="1457845" cy="1820924"/>
            </a:xfrm>
            <a:custGeom>
              <a:avLst/>
              <a:gdLst/>
              <a:ahLst/>
              <a:cxnLst/>
              <a:rect l="l" t="t" r="r" b="b"/>
              <a:pathLst>
                <a:path w="1457845" h="1820924">
                  <a:moveTo>
                    <a:pt x="0" y="0"/>
                  </a:moveTo>
                  <a:lnTo>
                    <a:pt x="1457845" y="0"/>
                  </a:lnTo>
                  <a:lnTo>
                    <a:pt x="1457845" y="1820924"/>
                  </a:lnTo>
                  <a:lnTo>
                    <a:pt x="0" y="1820924"/>
                  </a:lnTo>
                  <a:close/>
                </a:path>
              </a:pathLst>
            </a:custGeom>
            <a:solidFill>
              <a:srgbClr val="E86094"/>
            </a:solidFill>
          </p:spPr>
          <p:txBody>
            <a:bodyPr/>
            <a:lstStyle/>
            <a:p>
              <a:endParaRPr lang="en-US"/>
            </a:p>
          </p:txBody>
        </p:sp>
        <p:sp>
          <p:nvSpPr>
            <p:cNvPr id="6" name="TextBox 6"/>
            <p:cNvSpPr txBox="1"/>
            <p:nvPr/>
          </p:nvSpPr>
          <p:spPr>
            <a:xfrm>
              <a:off x="0" y="-38100"/>
              <a:ext cx="1457845" cy="18590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92100" y="3124056"/>
            <a:ext cx="9189411" cy="7058637"/>
          </a:xfrm>
          <a:prstGeom prst="rect">
            <a:avLst/>
          </a:prstGeom>
        </p:spPr>
        <p:txBody>
          <a:bodyPr lIns="0" tIns="0" rIns="0" bIns="0" rtlCol="0" anchor="t">
            <a:spAutoFit/>
          </a:bodyPr>
          <a:lstStyle/>
          <a:p>
            <a:pPr algn="ctr">
              <a:lnSpc>
                <a:spcPts val="4646"/>
              </a:lnSpc>
            </a:pPr>
            <a:endParaRPr/>
          </a:p>
          <a:p>
            <a:pPr marL="1433084" lvl="2" indent="-477695" algn="ctr">
              <a:lnSpc>
                <a:spcPts val="4646"/>
              </a:lnSpc>
              <a:buFont typeface="Arial"/>
              <a:buChar char="⚬"/>
            </a:pPr>
            <a:r>
              <a:rPr lang="en-US" sz="3318" b="1">
                <a:solidFill>
                  <a:srgbClr val="FFFFFF"/>
                </a:solidFill>
                <a:latin typeface="Canva Sans Bold"/>
                <a:ea typeface="Canva Sans Bold"/>
                <a:cs typeface="Canva Sans Bold"/>
                <a:sym typeface="Canva Sans Bold"/>
              </a:rPr>
              <a:t>Sustainable Development Goals (SDGs)</a:t>
            </a:r>
          </a:p>
          <a:p>
            <a:pPr marL="1433084" lvl="2" indent="-477695" algn="ctr">
              <a:lnSpc>
                <a:spcPts val="4646"/>
              </a:lnSpc>
              <a:buFont typeface="Arial"/>
              <a:buChar char="⚬"/>
            </a:pPr>
            <a:r>
              <a:rPr lang="en-US" sz="3318" b="1">
                <a:solidFill>
                  <a:srgbClr val="FFFFFF"/>
                </a:solidFill>
                <a:latin typeface="Canva Sans Bold"/>
                <a:ea typeface="Canva Sans Bold"/>
                <a:cs typeface="Canva Sans Bold"/>
                <a:sym typeface="Canva Sans Bold"/>
              </a:rPr>
              <a:t>UNCRC (United Nations Convention on the Rights of the Child)</a:t>
            </a:r>
          </a:p>
          <a:p>
            <a:pPr marL="716542" lvl="1" indent="-358271" algn="ctr">
              <a:lnSpc>
                <a:spcPts val="4646"/>
              </a:lnSpc>
              <a:buFont typeface="Arial"/>
              <a:buChar char="•"/>
            </a:pPr>
            <a:r>
              <a:rPr lang="en-US" sz="3318" b="1">
                <a:solidFill>
                  <a:srgbClr val="FFFFFF"/>
                </a:solidFill>
                <a:latin typeface="Canva Sans Bold"/>
                <a:ea typeface="Canva Sans Bold"/>
                <a:cs typeface="Canva Sans Bold"/>
                <a:sym typeface="Canva Sans Bold"/>
              </a:rPr>
              <a:t>Local Initiatives:</a:t>
            </a:r>
          </a:p>
          <a:p>
            <a:pPr marL="1433084" lvl="2" indent="-477695" algn="ctr">
              <a:lnSpc>
                <a:spcPts val="4646"/>
              </a:lnSpc>
              <a:buFont typeface="Arial"/>
              <a:buChar char="⚬"/>
            </a:pPr>
            <a:r>
              <a:rPr lang="en-US" sz="3318" b="1">
                <a:solidFill>
                  <a:srgbClr val="FFFFFF"/>
                </a:solidFill>
                <a:latin typeface="Canva Sans Bold"/>
                <a:ea typeface="Canva Sans Bold"/>
                <a:cs typeface="Canva Sans Bold"/>
                <a:sym typeface="Canva Sans Bold"/>
              </a:rPr>
              <a:t>Eco-Schools</a:t>
            </a:r>
          </a:p>
          <a:p>
            <a:pPr marL="1433084" lvl="2" indent="-477695" algn="ctr">
              <a:lnSpc>
                <a:spcPts val="4646"/>
              </a:lnSpc>
              <a:buFont typeface="Arial"/>
              <a:buChar char="⚬"/>
            </a:pPr>
            <a:r>
              <a:rPr lang="en-US" sz="3318" b="1">
                <a:solidFill>
                  <a:srgbClr val="FFFFFF"/>
                </a:solidFill>
                <a:latin typeface="Canva Sans Bold"/>
                <a:ea typeface="Canva Sans Bold"/>
                <a:cs typeface="Canva Sans Bold"/>
                <a:sym typeface="Canva Sans Bold"/>
              </a:rPr>
              <a:t>Community involvement (e.g., Duke of Edinburgh Award, local clubs)</a:t>
            </a:r>
          </a:p>
          <a:p>
            <a:pPr marL="1433084" lvl="2" indent="-477695" algn="ctr">
              <a:lnSpc>
                <a:spcPts val="4646"/>
              </a:lnSpc>
              <a:buFont typeface="Arial"/>
              <a:buChar char="⚬"/>
            </a:pPr>
            <a:r>
              <a:rPr lang="en-US" sz="3318" b="1">
                <a:solidFill>
                  <a:srgbClr val="FFFFFF"/>
                </a:solidFill>
                <a:latin typeface="Canva Sans Bold"/>
                <a:ea typeface="Canva Sans Bold"/>
                <a:cs typeface="Canva Sans Bold"/>
                <a:sym typeface="Canva Sans Bold"/>
              </a:rPr>
              <a:t>Community-led learning and development.</a:t>
            </a:r>
          </a:p>
          <a:p>
            <a:pPr algn="ctr">
              <a:lnSpc>
                <a:spcPts val="4646"/>
              </a:lnSpc>
            </a:pPr>
            <a:endParaRPr lang="en-US" sz="3318" b="1">
              <a:solidFill>
                <a:srgbClr val="FFFFFF"/>
              </a:solidFill>
              <a:latin typeface="Canva Sans Bold"/>
              <a:ea typeface="Canva Sans Bold"/>
              <a:cs typeface="Canva Sans Bold"/>
              <a:sym typeface="Canva Sans Bold"/>
            </a:endParaRPr>
          </a:p>
        </p:txBody>
      </p:sp>
      <p:sp>
        <p:nvSpPr>
          <p:cNvPr id="8" name="TextBox 8"/>
          <p:cNvSpPr txBox="1"/>
          <p:nvPr/>
        </p:nvSpPr>
        <p:spPr>
          <a:xfrm>
            <a:off x="493632" y="565972"/>
            <a:ext cx="10024359" cy="3524081"/>
          </a:xfrm>
          <a:prstGeom prst="rect">
            <a:avLst/>
          </a:prstGeom>
        </p:spPr>
        <p:txBody>
          <a:bodyPr lIns="0" tIns="0" rIns="0" bIns="0" rtlCol="0" anchor="t">
            <a:spAutoFit/>
          </a:bodyPr>
          <a:lstStyle/>
          <a:p>
            <a:pPr algn="ctr">
              <a:lnSpc>
                <a:spcPts val="6554"/>
              </a:lnSpc>
            </a:pPr>
            <a:r>
              <a:rPr lang="en-US" sz="4681" b="1">
                <a:solidFill>
                  <a:srgbClr val="FFFFFF"/>
                </a:solidFill>
                <a:latin typeface="Canva Sans Bold"/>
                <a:ea typeface="Canva Sans Bold"/>
                <a:cs typeface="Canva Sans Bold"/>
                <a:sym typeface="Canva Sans Bold"/>
              </a:rPr>
              <a:t>Aligning with Global and Local Initiatives</a:t>
            </a:r>
          </a:p>
          <a:p>
            <a:pPr algn="ctr">
              <a:lnSpc>
                <a:spcPts val="5014"/>
              </a:lnSpc>
            </a:pPr>
            <a:endParaRPr lang="en-US" sz="4681" b="1">
              <a:solidFill>
                <a:srgbClr val="FFFFFF"/>
              </a:solidFill>
              <a:latin typeface="Canva Sans Bold"/>
              <a:ea typeface="Canva Sans Bold"/>
              <a:cs typeface="Canva Sans Bold"/>
              <a:sym typeface="Canva Sans Bold"/>
            </a:endParaRPr>
          </a:p>
          <a:p>
            <a:pPr algn="ctr">
              <a:lnSpc>
                <a:spcPts val="5014"/>
              </a:lnSpc>
            </a:pPr>
            <a:r>
              <a:rPr lang="en-US" sz="3581" b="1">
                <a:solidFill>
                  <a:srgbClr val="FFFFFF"/>
                </a:solidFill>
                <a:latin typeface="Canva Sans Bold"/>
                <a:ea typeface="Canva Sans Bold"/>
                <a:cs typeface="Canva Sans Bold"/>
                <a:sym typeface="Canva Sans Bold"/>
              </a:rPr>
              <a:t>United Nations Frameworks:</a:t>
            </a:r>
          </a:p>
          <a:p>
            <a:pPr algn="ctr">
              <a:lnSpc>
                <a:spcPts val="5014"/>
              </a:lnSpc>
            </a:pPr>
            <a:endParaRPr lang="en-US" sz="3581" b="1">
              <a:solidFill>
                <a:srgbClr val="FFFFFF"/>
              </a:solidFill>
              <a:latin typeface="Canva Sans Bold"/>
              <a:ea typeface="Canva Sans Bold"/>
              <a:cs typeface="Canva Sans Bold"/>
              <a:sym typeface="Canva Sans Bold"/>
            </a:endParaRPr>
          </a:p>
        </p:txBody>
      </p:sp>
      <p:sp>
        <p:nvSpPr>
          <p:cNvPr id="9" name="TextBox 9"/>
          <p:cNvSpPr txBox="1"/>
          <p:nvPr/>
        </p:nvSpPr>
        <p:spPr>
          <a:xfrm>
            <a:off x="12655085" y="3957944"/>
            <a:ext cx="5382567" cy="6237729"/>
          </a:xfrm>
          <a:prstGeom prst="rect">
            <a:avLst/>
          </a:prstGeom>
        </p:spPr>
        <p:txBody>
          <a:bodyPr lIns="0" tIns="0" rIns="0" bIns="0" rtlCol="0" anchor="t">
            <a:spAutoFit/>
          </a:bodyPr>
          <a:lstStyle/>
          <a:p>
            <a:pPr marL="481483" lvl="1" indent="-240742" algn="ctr">
              <a:lnSpc>
                <a:spcPts val="3122"/>
              </a:lnSpc>
              <a:buFont typeface="Arial"/>
              <a:buChar char="•"/>
            </a:pPr>
            <a:r>
              <a:rPr lang="en-US" sz="2230" b="1">
                <a:solidFill>
                  <a:srgbClr val="000000"/>
                </a:solidFill>
                <a:latin typeface="Canva Sans Bold"/>
                <a:ea typeface="Canva Sans Bold"/>
                <a:cs typeface="Canva Sans Bold"/>
                <a:sym typeface="Canva Sans Bold"/>
              </a:rPr>
              <a:t>Real Example: Introduce "The Promise" by Nicola Davies, which focuses on environmental activism and community-led sustainability.</a:t>
            </a:r>
          </a:p>
          <a:p>
            <a:pPr marL="481483" lvl="1" indent="-240742" algn="ctr">
              <a:lnSpc>
                <a:spcPts val="3122"/>
              </a:lnSpc>
              <a:buFont typeface="Arial"/>
              <a:buChar char="•"/>
            </a:pPr>
            <a:r>
              <a:rPr lang="en-US" sz="2230" b="1">
                <a:solidFill>
                  <a:srgbClr val="000000"/>
                </a:solidFill>
                <a:latin typeface="Canva Sans Bold"/>
                <a:ea typeface="Canva Sans Bold"/>
                <a:cs typeface="Canva Sans Bold"/>
                <a:sym typeface="Canva Sans Bold"/>
              </a:rPr>
              <a:t>Inside Classroom: Discuss how global partnerships like the SDGs align with students’ efforts in sustainability and provide concrete examples of action.</a:t>
            </a:r>
          </a:p>
          <a:p>
            <a:pPr marL="481483" lvl="1" indent="-240742" algn="ctr">
              <a:lnSpc>
                <a:spcPts val="3122"/>
              </a:lnSpc>
              <a:buFont typeface="Arial"/>
              <a:buChar char="•"/>
            </a:pPr>
            <a:r>
              <a:rPr lang="en-US" sz="2230" b="1">
                <a:solidFill>
                  <a:srgbClr val="000000"/>
                </a:solidFill>
                <a:latin typeface="Canva Sans Bold"/>
                <a:ea typeface="Canva Sans Bold"/>
                <a:cs typeface="Canva Sans Bold"/>
                <a:sym typeface="Canva Sans Bold"/>
              </a:rPr>
              <a:t>Outside Classroom: Involve students in a local community clean-up or tree-planting initiative, linking it to global environmental goals like SDG 13 (Climate Action) and SDG 15 (Life on Land).</a:t>
            </a:r>
          </a:p>
          <a:p>
            <a:pPr algn="ctr">
              <a:lnSpc>
                <a:spcPts val="3122"/>
              </a:lnSpc>
            </a:pPr>
            <a:endParaRPr lang="en-US" sz="2230" b="1">
              <a:solidFill>
                <a:srgbClr val="000000"/>
              </a:solidFill>
              <a:latin typeface="Canva Sans Bold"/>
              <a:ea typeface="Canva Sans Bold"/>
              <a:cs typeface="Canva Sans Bold"/>
              <a:sym typeface="Canva Sans Bo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31910" y="-1683025"/>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230223" y="113249"/>
            <a:ext cx="2636666" cy="2636666"/>
          </a:xfrm>
          <a:custGeom>
            <a:avLst/>
            <a:gdLst/>
            <a:ahLst/>
            <a:cxnLst/>
            <a:rect l="l" t="t" r="r" b="b"/>
            <a:pathLst>
              <a:path w="2636666" h="2636666">
                <a:moveTo>
                  <a:pt x="0" y="0"/>
                </a:moveTo>
                <a:lnTo>
                  <a:pt x="2636666" y="0"/>
                </a:lnTo>
                <a:lnTo>
                  <a:pt x="2636666" y="2636666"/>
                </a:lnTo>
                <a:lnTo>
                  <a:pt x="0" y="263666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39296" y="3101095"/>
            <a:ext cx="10887028" cy="6507046"/>
          </a:xfrm>
          <a:prstGeom prst="rect">
            <a:avLst/>
          </a:prstGeom>
        </p:spPr>
        <p:txBody>
          <a:bodyPr lIns="0" tIns="0" rIns="0" bIns="0" rtlCol="0" anchor="t">
            <a:spAutoFit/>
          </a:bodyPr>
          <a:lstStyle/>
          <a:p>
            <a:pPr algn="ctr">
              <a:lnSpc>
                <a:spcPts val="3667"/>
              </a:lnSpc>
            </a:pPr>
            <a:endParaRPr/>
          </a:p>
          <a:p>
            <a:pPr marL="1131178" lvl="2" indent="-377059" algn="ctr">
              <a:lnSpc>
                <a:spcPts val="3667"/>
              </a:lnSpc>
              <a:buFont typeface="Arial"/>
              <a:buChar char="⚬"/>
            </a:pPr>
            <a:r>
              <a:rPr lang="en-US" sz="2619" b="1">
                <a:solidFill>
                  <a:srgbClr val="FFFFFF"/>
                </a:solidFill>
                <a:latin typeface="Canva Sans Bold"/>
                <a:ea typeface="Canva Sans Bold"/>
                <a:cs typeface="Canva Sans Bold"/>
                <a:sym typeface="Canva Sans Bold"/>
              </a:rPr>
              <a:t>We have aligned our curriculum with various national and international education frameworks, including:</a:t>
            </a:r>
          </a:p>
          <a:p>
            <a:pPr marL="1696768" lvl="3" indent="-424192" algn="ctr">
              <a:lnSpc>
                <a:spcPts val="3667"/>
              </a:lnSpc>
              <a:buFont typeface="Arial"/>
              <a:buChar char="￭"/>
            </a:pPr>
            <a:r>
              <a:rPr lang="en-US" sz="2619" b="1">
                <a:solidFill>
                  <a:srgbClr val="FFFFFF"/>
                </a:solidFill>
                <a:latin typeface="Canva Sans Bold"/>
                <a:ea typeface="Canva Sans Bold"/>
                <a:cs typeface="Canva Sans Bold"/>
                <a:sym typeface="Canva Sans Bold"/>
              </a:rPr>
              <a:t>Wales Progression Steps</a:t>
            </a:r>
          </a:p>
          <a:p>
            <a:pPr marL="1696768" lvl="3" indent="-424192" algn="ctr">
              <a:lnSpc>
                <a:spcPts val="3667"/>
              </a:lnSpc>
              <a:buFont typeface="Arial"/>
              <a:buChar char="￭"/>
            </a:pPr>
            <a:r>
              <a:rPr lang="en-US" sz="2619" b="1">
                <a:solidFill>
                  <a:srgbClr val="FFFFFF"/>
                </a:solidFill>
                <a:latin typeface="Canva Sans Bold"/>
                <a:ea typeface="Canva Sans Bold"/>
                <a:cs typeface="Canva Sans Bold"/>
                <a:sym typeface="Canva Sans Bold"/>
              </a:rPr>
              <a:t>Scotland’s Experiences and Outcomes</a:t>
            </a:r>
          </a:p>
          <a:p>
            <a:pPr marL="1696768" lvl="3" indent="-424192" algn="ctr">
              <a:lnSpc>
                <a:spcPts val="3667"/>
              </a:lnSpc>
              <a:buFont typeface="Arial"/>
              <a:buChar char="￭"/>
            </a:pPr>
            <a:r>
              <a:rPr lang="en-US" sz="2619" b="1">
                <a:solidFill>
                  <a:srgbClr val="FFFFFF"/>
                </a:solidFill>
                <a:latin typeface="Canva Sans Bold"/>
                <a:ea typeface="Canva Sans Bold"/>
                <a:cs typeface="Canva Sans Bold"/>
                <a:sym typeface="Canva Sans Bold"/>
              </a:rPr>
              <a:t>USA’s Teks and Depth of Knowledge</a:t>
            </a:r>
          </a:p>
          <a:p>
            <a:pPr marL="1696768" lvl="3" indent="-424192" algn="ctr">
              <a:lnSpc>
                <a:spcPts val="3667"/>
              </a:lnSpc>
              <a:buFont typeface="Arial"/>
              <a:buChar char="￭"/>
            </a:pPr>
            <a:r>
              <a:rPr lang="en-US" sz="2619" b="1">
                <a:solidFill>
                  <a:srgbClr val="FFFFFF"/>
                </a:solidFill>
                <a:latin typeface="Canva Sans Bold"/>
                <a:ea typeface="Canva Sans Bold"/>
                <a:cs typeface="Canva Sans Bold"/>
                <a:sym typeface="Canva Sans Bold"/>
              </a:rPr>
              <a:t>England and Northern Ireland Key Stages</a:t>
            </a:r>
          </a:p>
          <a:p>
            <a:pPr marL="1131178" lvl="2" indent="-377059" algn="ctr">
              <a:lnSpc>
                <a:spcPts val="3667"/>
              </a:lnSpc>
              <a:buFont typeface="Arial"/>
              <a:buChar char="⚬"/>
            </a:pPr>
            <a:r>
              <a:rPr lang="en-US" sz="2619" b="1">
                <a:solidFill>
                  <a:srgbClr val="FFFFFF"/>
                </a:solidFill>
                <a:latin typeface="Canva Sans Bold"/>
                <a:ea typeface="Canva Sans Bold"/>
                <a:cs typeface="Canva Sans Bold"/>
                <a:sym typeface="Canva Sans Bold"/>
              </a:rPr>
              <a:t>This alignment ensures that our resources are applicable to a wide range of educational systems and meet the needs of educators.</a:t>
            </a:r>
          </a:p>
          <a:p>
            <a:pPr marL="1131178" lvl="2" indent="-377059" algn="ctr">
              <a:lnSpc>
                <a:spcPts val="3667"/>
              </a:lnSpc>
              <a:buFont typeface="Arial"/>
              <a:buChar char="⚬"/>
            </a:pPr>
            <a:r>
              <a:rPr lang="en-US" sz="2619" b="1">
                <a:solidFill>
                  <a:srgbClr val="FFFFFF"/>
                </a:solidFill>
                <a:latin typeface="Canva Sans Bold"/>
                <a:ea typeface="Canva Sans Bold"/>
                <a:cs typeface="Canva Sans Bold"/>
                <a:sym typeface="Canva Sans Bold"/>
              </a:rPr>
              <a:t>Our curriculum structure gives educators the flexibility to deliver sustainability education in a way that complements their own teaching practices and national standards.</a:t>
            </a:r>
          </a:p>
          <a:p>
            <a:pPr algn="ctr">
              <a:lnSpc>
                <a:spcPts val="3667"/>
              </a:lnSpc>
            </a:pPr>
            <a:endParaRPr lang="en-US" sz="2619" b="1">
              <a:solidFill>
                <a:srgbClr val="FFFFFF"/>
              </a:solidFill>
              <a:latin typeface="Canva Sans Bold"/>
              <a:ea typeface="Canva Sans Bold"/>
              <a:cs typeface="Canva Sans Bold"/>
              <a:sym typeface="Canva Sans Bold"/>
            </a:endParaRPr>
          </a:p>
        </p:txBody>
      </p:sp>
      <p:grpSp>
        <p:nvGrpSpPr>
          <p:cNvPr id="5" name="Group 5"/>
          <p:cNvGrpSpPr/>
          <p:nvPr/>
        </p:nvGrpSpPr>
        <p:grpSpPr>
          <a:xfrm>
            <a:off x="14405787" y="3277807"/>
            <a:ext cx="5491258" cy="6239203"/>
            <a:chOff x="0" y="0"/>
            <a:chExt cx="1446257" cy="1643247"/>
          </a:xfrm>
        </p:grpSpPr>
        <p:sp>
          <p:nvSpPr>
            <p:cNvPr id="6" name="Freeform 6"/>
            <p:cNvSpPr/>
            <p:nvPr/>
          </p:nvSpPr>
          <p:spPr>
            <a:xfrm>
              <a:off x="0" y="0"/>
              <a:ext cx="1446257" cy="1643247"/>
            </a:xfrm>
            <a:custGeom>
              <a:avLst/>
              <a:gdLst/>
              <a:ahLst/>
              <a:cxnLst/>
              <a:rect l="l" t="t" r="r" b="b"/>
              <a:pathLst>
                <a:path w="1446257" h="1643247">
                  <a:moveTo>
                    <a:pt x="0" y="0"/>
                  </a:moveTo>
                  <a:lnTo>
                    <a:pt x="1446257" y="0"/>
                  </a:lnTo>
                  <a:lnTo>
                    <a:pt x="1446257" y="1643247"/>
                  </a:lnTo>
                  <a:lnTo>
                    <a:pt x="0" y="1643247"/>
                  </a:lnTo>
                  <a:close/>
                </a:path>
              </a:pathLst>
            </a:custGeom>
            <a:solidFill>
              <a:srgbClr val="E86094"/>
            </a:solidFill>
          </p:spPr>
          <p:txBody>
            <a:bodyPr/>
            <a:lstStyle/>
            <a:p>
              <a:endParaRPr lang="en-US"/>
            </a:p>
          </p:txBody>
        </p:sp>
        <p:sp>
          <p:nvSpPr>
            <p:cNvPr id="7" name="TextBox 7"/>
            <p:cNvSpPr txBox="1"/>
            <p:nvPr/>
          </p:nvSpPr>
          <p:spPr>
            <a:xfrm>
              <a:off x="0" y="-38100"/>
              <a:ext cx="1446257" cy="1681347"/>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0999234" y="2562862"/>
            <a:ext cx="2044145" cy="2023545"/>
          </a:xfrm>
          <a:custGeom>
            <a:avLst/>
            <a:gdLst/>
            <a:ahLst/>
            <a:cxnLst/>
            <a:rect l="l" t="t" r="r" b="b"/>
            <a:pathLst>
              <a:path w="2044145" h="2023545">
                <a:moveTo>
                  <a:pt x="0" y="0"/>
                </a:moveTo>
                <a:lnTo>
                  <a:pt x="2044145" y="0"/>
                </a:lnTo>
                <a:lnTo>
                  <a:pt x="2044145" y="2023545"/>
                </a:lnTo>
                <a:lnTo>
                  <a:pt x="0" y="2023545"/>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578611" y="17999"/>
            <a:ext cx="10841943" cy="419227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Aligning With National and International Curricula</a:t>
            </a:r>
          </a:p>
          <a:p>
            <a:pPr algn="ctr">
              <a:lnSpc>
                <a:spcPts val="4211"/>
              </a:lnSpc>
            </a:pPr>
            <a:endParaRPr lang="en-US" sz="5199" b="1">
              <a:solidFill>
                <a:srgbClr val="FFFFFF"/>
              </a:solidFill>
              <a:latin typeface="Canva Sans Bold"/>
              <a:ea typeface="Canva Sans Bold"/>
              <a:cs typeface="Canva Sans Bold"/>
              <a:sym typeface="Canva Sans Bold"/>
            </a:endParaRPr>
          </a:p>
          <a:p>
            <a:pPr algn="ctr">
              <a:lnSpc>
                <a:spcPts val="7279"/>
              </a:lnSpc>
            </a:pPr>
            <a:r>
              <a:rPr lang="en-US" sz="5199" b="1">
                <a:solidFill>
                  <a:srgbClr val="FFFFFF"/>
                </a:solidFill>
                <a:latin typeface="Canva Sans Bold"/>
                <a:ea typeface="Canva Sans Bold"/>
                <a:cs typeface="Canva Sans Bold"/>
                <a:sym typeface="Canva Sans Bold"/>
              </a:rPr>
              <a:t>Curriculum Alignment:</a:t>
            </a:r>
          </a:p>
          <a:p>
            <a:pPr algn="ctr">
              <a:lnSpc>
                <a:spcPts val="7279"/>
              </a:lnSpc>
            </a:pPr>
            <a:endParaRPr lang="en-US" sz="5199" b="1">
              <a:solidFill>
                <a:srgbClr val="FFFFFF"/>
              </a:solidFill>
              <a:latin typeface="Canva Sans Bold"/>
              <a:ea typeface="Canva Sans Bold"/>
              <a:cs typeface="Canva Sans Bold"/>
              <a:sym typeface="Canva Sans Bold"/>
            </a:endParaRPr>
          </a:p>
        </p:txBody>
      </p:sp>
      <p:sp>
        <p:nvSpPr>
          <p:cNvPr id="10" name="TextBox 10"/>
          <p:cNvSpPr txBox="1"/>
          <p:nvPr/>
        </p:nvSpPr>
        <p:spPr>
          <a:xfrm>
            <a:off x="13558749" y="4557832"/>
            <a:ext cx="4404587" cy="5470118"/>
          </a:xfrm>
          <a:prstGeom prst="rect">
            <a:avLst/>
          </a:prstGeom>
        </p:spPr>
        <p:txBody>
          <a:bodyPr lIns="0" tIns="0" rIns="0" bIns="0" rtlCol="0" anchor="t">
            <a:spAutoFit/>
          </a:bodyPr>
          <a:lstStyle/>
          <a:p>
            <a:pPr marL="381282" lvl="1" indent="-190641" algn="ctr">
              <a:lnSpc>
                <a:spcPts val="2472"/>
              </a:lnSpc>
              <a:buFont typeface="Arial"/>
              <a:buChar char="•"/>
            </a:pPr>
            <a:r>
              <a:rPr lang="en-US" sz="1766" b="1">
                <a:solidFill>
                  <a:srgbClr val="000000"/>
                </a:solidFill>
                <a:latin typeface="Canva Sans Bold"/>
                <a:ea typeface="Canva Sans Bold"/>
                <a:cs typeface="Canva Sans Bold"/>
                <a:sym typeface="Canva Sans Bold"/>
              </a:rPr>
              <a:t>Real Example: Use "What If...?" by Samantha Berger, which talks about resilience in the face of adversity, and tie it to climate change adaptation in the curriculum.</a:t>
            </a:r>
          </a:p>
          <a:p>
            <a:pPr algn="ctr">
              <a:lnSpc>
                <a:spcPts val="2472"/>
              </a:lnSpc>
            </a:pPr>
            <a:endParaRPr lang="en-US" sz="1766" b="1">
              <a:solidFill>
                <a:srgbClr val="000000"/>
              </a:solidFill>
              <a:latin typeface="Canva Sans Bold"/>
              <a:ea typeface="Canva Sans Bold"/>
              <a:cs typeface="Canva Sans Bold"/>
              <a:sym typeface="Canva Sans Bold"/>
            </a:endParaRPr>
          </a:p>
          <a:p>
            <a:pPr marL="381282" lvl="1" indent="-190641" algn="ctr">
              <a:lnSpc>
                <a:spcPts val="2472"/>
              </a:lnSpc>
              <a:buFont typeface="Arial"/>
              <a:buChar char="•"/>
            </a:pPr>
            <a:r>
              <a:rPr lang="en-US" sz="1766" b="1">
                <a:solidFill>
                  <a:srgbClr val="000000"/>
                </a:solidFill>
                <a:latin typeface="Canva Sans Bold"/>
                <a:ea typeface="Canva Sans Bold"/>
                <a:cs typeface="Canva Sans Bold"/>
                <a:sym typeface="Canva Sans Bold"/>
              </a:rPr>
              <a:t>Inside Classroom: Design lessons that align with national standards (e.g., environmental science or math lessons focusing on waste reduction statistics).</a:t>
            </a:r>
          </a:p>
          <a:p>
            <a:pPr algn="ctr">
              <a:lnSpc>
                <a:spcPts val="2472"/>
              </a:lnSpc>
            </a:pPr>
            <a:endParaRPr lang="en-US" sz="1766" b="1">
              <a:solidFill>
                <a:srgbClr val="000000"/>
              </a:solidFill>
              <a:latin typeface="Canva Sans Bold"/>
              <a:ea typeface="Canva Sans Bold"/>
              <a:cs typeface="Canva Sans Bold"/>
              <a:sym typeface="Canva Sans Bold"/>
            </a:endParaRPr>
          </a:p>
          <a:p>
            <a:pPr marL="381282" lvl="1" indent="-190641" algn="ctr">
              <a:lnSpc>
                <a:spcPts val="2472"/>
              </a:lnSpc>
              <a:buFont typeface="Arial"/>
              <a:buChar char="•"/>
            </a:pPr>
            <a:r>
              <a:rPr lang="en-US" sz="1766" b="1">
                <a:solidFill>
                  <a:srgbClr val="000000"/>
                </a:solidFill>
                <a:latin typeface="Canva Sans Bold"/>
                <a:ea typeface="Canva Sans Bold"/>
                <a:cs typeface="Canva Sans Bold"/>
                <a:sym typeface="Canva Sans Bold"/>
              </a:rPr>
              <a:t>Outside Classroom: Participate in local environmental advocacy groups or national eco-initiatives, engaging students in real-world applications.</a:t>
            </a:r>
          </a:p>
          <a:p>
            <a:pPr algn="ctr">
              <a:lnSpc>
                <a:spcPts val="2472"/>
              </a:lnSpc>
            </a:pPr>
            <a:endParaRPr lang="en-US" sz="1766" b="1">
              <a:solidFill>
                <a:srgbClr val="000000"/>
              </a:solidFill>
              <a:latin typeface="Canva Sans Bold"/>
              <a:ea typeface="Canva Sans Bold"/>
              <a:cs typeface="Canva Sans Bold"/>
              <a:sym typeface="Canva Sans Bo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7945" y="-1683025"/>
            <a:ext cx="26506434" cy="11970025"/>
          </a:xfrm>
          <a:custGeom>
            <a:avLst/>
            <a:gdLst/>
            <a:ahLst/>
            <a:cxnLst/>
            <a:rect l="l" t="t" r="r" b="b"/>
            <a:pathLst>
              <a:path w="26506434" h="11970025">
                <a:moveTo>
                  <a:pt x="0" y="0"/>
                </a:moveTo>
                <a:lnTo>
                  <a:pt x="26506433" y="0"/>
                </a:lnTo>
                <a:lnTo>
                  <a:pt x="26506433"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15084" y="2369795"/>
            <a:ext cx="11993058" cy="6787199"/>
          </a:xfrm>
          <a:prstGeom prst="rect">
            <a:avLst/>
          </a:prstGeom>
        </p:spPr>
        <p:txBody>
          <a:bodyPr lIns="0" tIns="0" rIns="0" bIns="0" rtlCol="0" anchor="t">
            <a:spAutoFit/>
          </a:bodyPr>
          <a:lstStyle/>
          <a:p>
            <a:pPr algn="ctr">
              <a:lnSpc>
                <a:spcPts val="3376"/>
              </a:lnSpc>
            </a:pPr>
            <a:endParaRPr/>
          </a:p>
          <a:p>
            <a:pPr algn="ctr">
              <a:lnSpc>
                <a:spcPts val="3376"/>
              </a:lnSpc>
            </a:pPr>
            <a:r>
              <a:rPr lang="en-US" sz="2411" b="1">
                <a:solidFill>
                  <a:srgbClr val="FFFFFF"/>
                </a:solidFill>
                <a:latin typeface="Canva Sans Bold"/>
                <a:ea typeface="Canva Sans Bold"/>
                <a:cs typeface="Canva Sans Bold"/>
                <a:sym typeface="Canva Sans Bold"/>
              </a:rPr>
              <a:t>We are constantly updating our curriculum to reflect the latest SDG targets, biodiversity goals, and child rights frameworks.</a:t>
            </a:r>
          </a:p>
          <a:p>
            <a:pPr algn="ctr">
              <a:lnSpc>
                <a:spcPts val="3376"/>
              </a:lnSpc>
            </a:pPr>
            <a:r>
              <a:rPr lang="en-US" sz="2411" b="1">
                <a:solidFill>
                  <a:srgbClr val="FFFFFF"/>
                </a:solidFill>
                <a:latin typeface="Canva Sans Bold"/>
                <a:ea typeface="Canva Sans Bold"/>
                <a:cs typeface="Canva Sans Bold"/>
                <a:sym typeface="Canva Sans Bold"/>
              </a:rPr>
              <a:t>These goals are woven into our lessons, ensuring that learners understand the global challenges they will face.</a:t>
            </a:r>
          </a:p>
          <a:p>
            <a:pPr algn="ctr">
              <a:lnSpc>
                <a:spcPts val="3376"/>
              </a:lnSpc>
            </a:pPr>
            <a:r>
              <a:rPr lang="en-US" sz="2411" b="1">
                <a:solidFill>
                  <a:srgbClr val="FFFFFF"/>
                </a:solidFill>
                <a:latin typeface="Canva Sans Bold"/>
                <a:ea typeface="Canva Sans Bold"/>
                <a:cs typeface="Canva Sans Bold"/>
                <a:sym typeface="Canva Sans Bold"/>
              </a:rPr>
              <a:t>As part of this process, we incorporate action articles and goals that align with SDGs and biodiversity targets, giving practical context to learning.</a:t>
            </a:r>
          </a:p>
          <a:p>
            <a:pPr algn="ctr">
              <a:lnSpc>
                <a:spcPts val="3376"/>
              </a:lnSpc>
            </a:pPr>
            <a:endParaRPr lang="en-US" sz="2411" b="1">
              <a:solidFill>
                <a:srgbClr val="FFFFFF"/>
              </a:solidFill>
              <a:latin typeface="Canva Sans Bold"/>
              <a:ea typeface="Canva Sans Bold"/>
              <a:cs typeface="Canva Sans Bold"/>
              <a:sym typeface="Canva Sans Bold"/>
            </a:endParaRPr>
          </a:p>
          <a:p>
            <a:pPr algn="ctr">
              <a:lnSpc>
                <a:spcPts val="3376"/>
              </a:lnSpc>
            </a:pPr>
            <a:r>
              <a:rPr lang="en-US" sz="2411" b="1">
                <a:solidFill>
                  <a:srgbClr val="FFFFFF"/>
                </a:solidFill>
                <a:latin typeface="Canva Sans Bold"/>
                <a:ea typeface="Canva Sans Bold"/>
                <a:cs typeface="Canva Sans Bold"/>
                <a:sym typeface="Canva Sans Bold"/>
              </a:rPr>
              <a:t>Child Rights and Wellbeing:</a:t>
            </a:r>
          </a:p>
          <a:p>
            <a:pPr algn="ctr">
              <a:lnSpc>
                <a:spcPts val="3376"/>
              </a:lnSpc>
            </a:pPr>
            <a:r>
              <a:rPr lang="en-US" sz="2411" b="1">
                <a:solidFill>
                  <a:srgbClr val="FFFFFF"/>
                </a:solidFill>
                <a:latin typeface="Canva Sans Bold"/>
                <a:ea typeface="Canva Sans Bold"/>
                <a:cs typeface="Canva Sans Bold"/>
                <a:sym typeface="Canva Sans Bold"/>
              </a:rPr>
              <a:t>We integrate the UNCRC to ensure that children’s rights are embedded in all our teachings.</a:t>
            </a:r>
          </a:p>
          <a:p>
            <a:pPr algn="ctr">
              <a:lnSpc>
                <a:spcPts val="3376"/>
              </a:lnSpc>
            </a:pPr>
            <a:endParaRPr lang="en-US" sz="2411" b="1">
              <a:solidFill>
                <a:srgbClr val="FFFFFF"/>
              </a:solidFill>
              <a:latin typeface="Canva Sans Bold"/>
              <a:ea typeface="Canva Sans Bold"/>
              <a:cs typeface="Canva Sans Bold"/>
              <a:sym typeface="Canva Sans Bold"/>
            </a:endParaRPr>
          </a:p>
          <a:p>
            <a:pPr algn="ctr">
              <a:lnSpc>
                <a:spcPts val="3376"/>
              </a:lnSpc>
            </a:pPr>
            <a:r>
              <a:rPr lang="en-US" sz="2411" b="1">
                <a:solidFill>
                  <a:srgbClr val="FFFFFF"/>
                </a:solidFill>
                <a:latin typeface="Canva Sans Bold"/>
                <a:ea typeface="Canva Sans Bold"/>
                <a:cs typeface="Canva Sans Bold"/>
                <a:sym typeface="Canva Sans Bold"/>
              </a:rPr>
              <a:t>Even though we have a dedicated Climate Mental Health and Wellbeing section, we continue to update our curriculum to address wellbeing targets, especially in response to global challenges.</a:t>
            </a:r>
          </a:p>
          <a:p>
            <a:pPr algn="ctr">
              <a:lnSpc>
                <a:spcPts val="3376"/>
              </a:lnSpc>
            </a:pPr>
            <a:endParaRPr lang="en-US" sz="2411" b="1">
              <a:solidFill>
                <a:srgbClr val="FFFFFF"/>
              </a:solidFill>
              <a:latin typeface="Canva Sans Bold"/>
              <a:ea typeface="Canva Sans Bold"/>
              <a:cs typeface="Canva Sans Bold"/>
              <a:sym typeface="Canva Sans Bold"/>
            </a:endParaRPr>
          </a:p>
        </p:txBody>
      </p:sp>
      <p:sp>
        <p:nvSpPr>
          <p:cNvPr id="5" name="Freeform 5"/>
          <p:cNvSpPr/>
          <p:nvPr/>
        </p:nvSpPr>
        <p:spPr>
          <a:xfrm>
            <a:off x="13139350" y="5960557"/>
            <a:ext cx="4119950" cy="4114800"/>
          </a:xfrm>
          <a:custGeom>
            <a:avLst/>
            <a:gdLst/>
            <a:ahLst/>
            <a:cxnLst/>
            <a:rect l="l" t="t" r="r" b="b"/>
            <a:pathLst>
              <a:path w="4119950" h="4114800">
                <a:moveTo>
                  <a:pt x="0" y="0"/>
                </a:moveTo>
                <a:lnTo>
                  <a:pt x="4119950" y="0"/>
                </a:lnTo>
                <a:lnTo>
                  <a:pt x="411995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178519" y="942975"/>
            <a:ext cx="10266186" cy="1984634"/>
          </a:xfrm>
          <a:prstGeom prst="rect">
            <a:avLst/>
          </a:prstGeom>
        </p:spPr>
        <p:txBody>
          <a:bodyPr lIns="0" tIns="0" rIns="0" bIns="0" rtlCol="0" anchor="t">
            <a:spAutoFit/>
          </a:bodyPr>
          <a:lstStyle/>
          <a:p>
            <a:pPr algn="ctr">
              <a:lnSpc>
                <a:spcPts val="5240"/>
              </a:lnSpc>
            </a:pPr>
            <a:r>
              <a:rPr lang="en-US" sz="3743" b="1">
                <a:solidFill>
                  <a:srgbClr val="FFFFFF"/>
                </a:solidFill>
                <a:latin typeface="Canva Sans Bold"/>
                <a:ea typeface="Canva Sans Bold"/>
                <a:cs typeface="Canva Sans Bold"/>
                <a:sym typeface="Canva Sans Bold"/>
              </a:rPr>
              <a:t>Integrating Global Goals into the Curriculum</a:t>
            </a:r>
          </a:p>
          <a:p>
            <a:pPr algn="ctr">
              <a:lnSpc>
                <a:spcPts val="5240"/>
              </a:lnSpc>
            </a:pPr>
            <a:r>
              <a:rPr lang="en-US" sz="3743" b="1">
                <a:solidFill>
                  <a:srgbClr val="FFFFFF"/>
                </a:solidFill>
                <a:latin typeface="Canva Sans Bold"/>
                <a:ea typeface="Canva Sans Bold"/>
                <a:cs typeface="Canva Sans Bold"/>
                <a:sym typeface="Canva Sans Bold"/>
              </a:rPr>
              <a:t>- SDGs and Biodiversity Targets:</a:t>
            </a:r>
          </a:p>
          <a:p>
            <a:pPr algn="ctr">
              <a:lnSpc>
                <a:spcPts val="5240"/>
              </a:lnSpc>
            </a:pPr>
            <a:endParaRPr lang="en-US" sz="3743" b="1">
              <a:solidFill>
                <a:srgbClr val="FFFFFF"/>
              </a:solidFill>
              <a:latin typeface="Canva Sans Bold"/>
              <a:ea typeface="Canva Sans Bold"/>
              <a:cs typeface="Canva Sans Bold"/>
              <a:sym typeface="Canva Sans 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309572"/>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53453" y="2223113"/>
            <a:ext cx="11725372" cy="8062429"/>
          </a:xfrm>
          <a:prstGeom prst="rect">
            <a:avLst/>
          </a:prstGeom>
        </p:spPr>
        <p:txBody>
          <a:bodyPr lIns="0" tIns="0" rIns="0" bIns="0" rtlCol="0" anchor="t">
            <a:spAutoFit/>
          </a:bodyPr>
          <a:lstStyle/>
          <a:p>
            <a:pPr algn="ctr">
              <a:lnSpc>
                <a:spcPts val="3094"/>
              </a:lnSpc>
            </a:pPr>
            <a:endParaRPr/>
          </a:p>
          <a:p>
            <a:pPr algn="ctr">
              <a:lnSpc>
                <a:spcPts val="3094"/>
              </a:lnSpc>
            </a:pPr>
            <a:r>
              <a:rPr lang="en-US" sz="2210" b="1">
                <a:solidFill>
                  <a:srgbClr val="FFFFFF"/>
                </a:solidFill>
                <a:latin typeface="Canva Sans Bold"/>
                <a:ea typeface="Canva Sans Bold"/>
                <a:cs typeface="Canva Sans Bold"/>
                <a:sym typeface="Canva Sans Bold"/>
              </a:rPr>
              <a:t>Sustainability Action Plans:</a:t>
            </a:r>
          </a:p>
          <a:p>
            <a:pPr algn="ctr">
              <a:lnSpc>
                <a:spcPts val="3094"/>
              </a:lnSpc>
            </a:pPr>
            <a:r>
              <a:rPr lang="en-US" sz="2210" b="1">
                <a:solidFill>
                  <a:srgbClr val="FFFFFF"/>
                </a:solidFill>
                <a:latin typeface="Canva Sans Bold"/>
                <a:ea typeface="Canva Sans Bold"/>
                <a:cs typeface="Canva Sans Bold"/>
                <a:sym typeface="Canva Sans Bold"/>
              </a:rPr>
              <a:t>We offer detailed, adaptable Sustainability Action Plans for schools, supporting them to integrate sustainability into their daily practices.</a:t>
            </a:r>
          </a:p>
          <a:p>
            <a:pPr algn="ctr">
              <a:lnSpc>
                <a:spcPts val="3094"/>
              </a:lnSpc>
            </a:pPr>
            <a:r>
              <a:rPr lang="en-US" sz="2210" b="1">
                <a:solidFill>
                  <a:srgbClr val="FFFFFF"/>
                </a:solidFill>
                <a:latin typeface="Canva Sans Bold"/>
                <a:ea typeface="Canva Sans Bold"/>
                <a:cs typeface="Canva Sans Bold"/>
                <a:sym typeface="Canva Sans Bold"/>
              </a:rPr>
              <a:t>These plans focus on empowering learners and schools to take action locally and globally.</a:t>
            </a:r>
          </a:p>
          <a:p>
            <a:pPr algn="ctr">
              <a:lnSpc>
                <a:spcPts val="3094"/>
              </a:lnSpc>
            </a:pPr>
            <a:endParaRPr lang="en-US" sz="2210" b="1">
              <a:solidFill>
                <a:srgbClr val="FFFFFF"/>
              </a:solidFill>
              <a:latin typeface="Canva Sans Bold"/>
              <a:ea typeface="Canva Sans Bold"/>
              <a:cs typeface="Canva Sans Bold"/>
              <a:sym typeface="Canva Sans Bold"/>
            </a:endParaRPr>
          </a:p>
          <a:p>
            <a:pPr algn="ctr">
              <a:lnSpc>
                <a:spcPts val="3094"/>
              </a:lnSpc>
            </a:pPr>
            <a:r>
              <a:rPr lang="en-US" sz="2210" b="1">
                <a:solidFill>
                  <a:srgbClr val="FFFFFF"/>
                </a:solidFill>
                <a:latin typeface="Canva Sans Bold"/>
                <a:ea typeface="Canva Sans Bold"/>
                <a:cs typeface="Canva Sans Bold"/>
                <a:sym typeface="Canva Sans Bold"/>
              </a:rPr>
              <a:t>Global Monitoring and Advocacy:</a:t>
            </a:r>
          </a:p>
          <a:p>
            <a:pPr algn="ctr">
              <a:lnSpc>
                <a:spcPts val="3094"/>
              </a:lnSpc>
            </a:pPr>
            <a:r>
              <a:rPr lang="en-US" sz="2210" b="1">
                <a:solidFill>
                  <a:srgbClr val="FFFFFF"/>
                </a:solidFill>
                <a:latin typeface="Canva Sans Bold"/>
                <a:ea typeface="Canva Sans Bold"/>
                <a:cs typeface="Canva Sans Bold"/>
                <a:sym typeface="Canva Sans Bold"/>
              </a:rPr>
              <a:t>The OECD will monitor schools globally for their approach to sustainability, and our curriculum is designed to meet these emerging educational expectations.</a:t>
            </a:r>
          </a:p>
          <a:p>
            <a:pPr algn="ctr">
              <a:lnSpc>
                <a:spcPts val="3094"/>
              </a:lnSpc>
            </a:pPr>
            <a:endParaRPr lang="en-US" sz="2210" b="1">
              <a:solidFill>
                <a:srgbClr val="FFFFFF"/>
              </a:solidFill>
              <a:latin typeface="Canva Sans Bold"/>
              <a:ea typeface="Canva Sans Bold"/>
              <a:cs typeface="Canva Sans Bold"/>
              <a:sym typeface="Canva Sans Bold"/>
            </a:endParaRPr>
          </a:p>
          <a:p>
            <a:pPr algn="ctr">
              <a:lnSpc>
                <a:spcPts val="3094"/>
              </a:lnSpc>
            </a:pPr>
            <a:r>
              <a:rPr lang="en-US" sz="2210" b="1">
                <a:solidFill>
                  <a:srgbClr val="FFFFFF"/>
                </a:solidFill>
                <a:latin typeface="Canva Sans Bold"/>
                <a:ea typeface="Canva Sans Bold"/>
                <a:cs typeface="Canva Sans Bold"/>
                <a:sym typeface="Canva Sans Bold"/>
              </a:rPr>
              <a:t>Earth Stewardship vs. Eco Warriors:</a:t>
            </a:r>
          </a:p>
          <a:p>
            <a:pPr algn="ctr">
              <a:lnSpc>
                <a:spcPts val="3094"/>
              </a:lnSpc>
            </a:pPr>
            <a:r>
              <a:rPr lang="en-US" sz="2210" b="1">
                <a:solidFill>
                  <a:srgbClr val="FFFFFF"/>
                </a:solidFill>
                <a:latin typeface="Canva Sans Bold"/>
                <a:ea typeface="Canva Sans Bold"/>
                <a:cs typeface="Canva Sans Bold"/>
                <a:sym typeface="Canva Sans Bold"/>
              </a:rPr>
              <a:t>We advocate for Earth Stewardship rather than the traditional “eco warrior” mindset.</a:t>
            </a:r>
          </a:p>
          <a:p>
            <a:pPr algn="ctr">
              <a:lnSpc>
                <a:spcPts val="3094"/>
              </a:lnSpc>
            </a:pPr>
            <a:r>
              <a:rPr lang="en-US" sz="2210" b="1">
                <a:solidFill>
                  <a:srgbClr val="FFFFFF"/>
                </a:solidFill>
                <a:latin typeface="Canva Sans Bold"/>
                <a:ea typeface="Canva Sans Bold"/>
                <a:cs typeface="Canva Sans Bold"/>
                <a:sym typeface="Canva Sans Bold"/>
              </a:rPr>
              <a:t>Focus on Biosphere Balance instead of net zero goals, as we believe achieving net zero in its current form is unlikely and it requires a broader approach.</a:t>
            </a:r>
          </a:p>
          <a:p>
            <a:pPr algn="ctr">
              <a:lnSpc>
                <a:spcPts val="3094"/>
              </a:lnSpc>
            </a:pPr>
            <a:endParaRPr lang="en-US" sz="2210" b="1">
              <a:solidFill>
                <a:srgbClr val="FFFFFF"/>
              </a:solidFill>
              <a:latin typeface="Canva Sans Bold"/>
              <a:ea typeface="Canva Sans Bold"/>
              <a:cs typeface="Canva Sans Bold"/>
              <a:sym typeface="Canva Sans Bold"/>
            </a:endParaRPr>
          </a:p>
          <a:p>
            <a:pPr algn="ctr">
              <a:lnSpc>
                <a:spcPts val="3094"/>
              </a:lnSpc>
            </a:pPr>
            <a:r>
              <a:rPr lang="en-US" sz="2210" b="1">
                <a:solidFill>
                  <a:srgbClr val="FFFFFF"/>
                </a:solidFill>
                <a:latin typeface="Canva Sans Bold"/>
                <a:ea typeface="Canva Sans Bold"/>
                <a:cs typeface="Canva Sans Bold"/>
                <a:sym typeface="Canva Sans Bold"/>
              </a:rPr>
              <a:t>Global Empowerment:</a:t>
            </a:r>
          </a:p>
          <a:p>
            <a:pPr algn="ctr">
              <a:lnSpc>
                <a:spcPts val="3094"/>
              </a:lnSpc>
            </a:pPr>
            <a:r>
              <a:rPr lang="en-US" sz="2210" b="1">
                <a:solidFill>
                  <a:srgbClr val="FFFFFF"/>
                </a:solidFill>
                <a:latin typeface="Canva Sans Bold"/>
                <a:ea typeface="Canva Sans Bold"/>
                <a:cs typeface="Canva Sans Bold"/>
                <a:sym typeface="Canva Sans Bold"/>
              </a:rPr>
              <a:t>We believe that empowering learners with the knowledge and skills to make a positive impact on the biosphere will lead to sustainable change.</a:t>
            </a:r>
          </a:p>
          <a:p>
            <a:pPr algn="ctr">
              <a:lnSpc>
                <a:spcPts val="3094"/>
              </a:lnSpc>
            </a:pPr>
            <a:endParaRPr lang="en-US" sz="2210" b="1">
              <a:solidFill>
                <a:srgbClr val="FFFFFF"/>
              </a:solidFill>
              <a:latin typeface="Canva Sans Bold"/>
              <a:ea typeface="Canva Sans Bold"/>
              <a:cs typeface="Canva Sans Bold"/>
              <a:sym typeface="Canva Sans Bold"/>
            </a:endParaRPr>
          </a:p>
        </p:txBody>
      </p:sp>
      <p:sp>
        <p:nvSpPr>
          <p:cNvPr id="5" name="TextBox 5"/>
          <p:cNvSpPr txBox="1"/>
          <p:nvPr/>
        </p:nvSpPr>
        <p:spPr>
          <a:xfrm>
            <a:off x="651872" y="740156"/>
            <a:ext cx="10928534" cy="1521057"/>
          </a:xfrm>
          <a:prstGeom prst="rect">
            <a:avLst/>
          </a:prstGeom>
        </p:spPr>
        <p:txBody>
          <a:bodyPr lIns="0" tIns="0" rIns="0" bIns="0" rtlCol="0" anchor="t">
            <a:spAutoFit/>
          </a:bodyPr>
          <a:lstStyle/>
          <a:p>
            <a:pPr algn="ctr">
              <a:lnSpc>
                <a:spcPts val="6090"/>
              </a:lnSpc>
            </a:pPr>
            <a:r>
              <a:rPr lang="en-US" sz="4350" b="1">
                <a:solidFill>
                  <a:srgbClr val="FFFFFF"/>
                </a:solidFill>
                <a:latin typeface="Canva Sans Bold"/>
                <a:ea typeface="Canva Sans Bold"/>
                <a:cs typeface="Canva Sans Bold"/>
                <a:sym typeface="Canva Sans Bold"/>
              </a:rPr>
              <a:t>Supporting Global Education through Sustainability Action Plans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84311"/>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092834" y="1221831"/>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06057" y="2547826"/>
            <a:ext cx="12916175" cy="3658870"/>
          </a:xfrm>
          <a:prstGeom prst="rect">
            <a:avLst/>
          </a:prstGeom>
        </p:spPr>
        <p:txBody>
          <a:bodyPr lIns="0" tIns="0" rIns="0" bIns="0" rtlCol="0" anchor="t">
            <a:spAutoFit/>
          </a:bodyPr>
          <a:lstStyle/>
          <a:p>
            <a:pPr algn="l">
              <a:lnSpc>
                <a:spcPts val="7279"/>
              </a:lnSpc>
              <a:spcBef>
                <a:spcPct val="0"/>
              </a:spcBef>
            </a:pPr>
            <a:r>
              <a:rPr lang="en-US" sz="5199" b="1">
                <a:solidFill>
                  <a:srgbClr val="FFFFFF"/>
                </a:solidFill>
                <a:latin typeface="Canva Sans Bold"/>
                <a:ea typeface="Canva Sans Bold"/>
                <a:cs typeface="Canva Sans Bold"/>
                <a:sym typeface="Canva Sans Bold"/>
              </a:rPr>
              <a:t>Phenomenon Question:</a:t>
            </a:r>
          </a:p>
          <a:p>
            <a:pPr algn="l">
              <a:lnSpc>
                <a:spcPts val="7279"/>
              </a:lnSpc>
              <a:spcBef>
                <a:spcPct val="0"/>
              </a:spcBef>
            </a:pPr>
            <a:r>
              <a:rPr lang="en-US" sz="5199" b="1">
                <a:solidFill>
                  <a:srgbClr val="FFFFFF"/>
                </a:solidFill>
                <a:latin typeface="Canva Sans Bold"/>
                <a:ea typeface="Canva Sans Bold"/>
                <a:cs typeface="Canva Sans Bold"/>
                <a:sym typeface="Canva Sans Bold"/>
              </a:rPr>
              <a:t>"What would happen if every school around the world adopted sustainable practices in their everyday activities?"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8001" y="-1506703"/>
            <a:ext cx="26506434" cy="11970025"/>
          </a:xfrm>
          <a:custGeom>
            <a:avLst/>
            <a:gdLst/>
            <a:ahLst/>
            <a:cxnLst/>
            <a:rect l="l" t="t" r="r" b="b"/>
            <a:pathLst>
              <a:path w="26506434" h="11970025">
                <a:moveTo>
                  <a:pt x="0" y="0"/>
                </a:moveTo>
                <a:lnTo>
                  <a:pt x="26506433" y="0"/>
                </a:lnTo>
                <a:lnTo>
                  <a:pt x="26506433" y="11970026"/>
                </a:lnTo>
                <a:lnTo>
                  <a:pt x="0" y="11970026"/>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998313" y="-41895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7984" y="2662263"/>
            <a:ext cx="10587904" cy="6154648"/>
          </a:xfrm>
          <a:prstGeom prst="rect">
            <a:avLst/>
          </a:prstGeom>
        </p:spPr>
        <p:txBody>
          <a:bodyPr lIns="0" tIns="0" rIns="0" bIns="0" rtlCol="0" anchor="t">
            <a:spAutoFit/>
          </a:bodyPr>
          <a:lstStyle/>
          <a:p>
            <a:pPr algn="ctr">
              <a:lnSpc>
                <a:spcPts val="4117"/>
              </a:lnSpc>
              <a:spcBef>
                <a:spcPct val="0"/>
              </a:spcBef>
            </a:pPr>
            <a:r>
              <a:rPr lang="en-US" sz="2941" b="1">
                <a:solidFill>
                  <a:srgbClr val="FFFFFF"/>
                </a:solidFill>
                <a:latin typeface="Canva Sans Bold"/>
                <a:ea typeface="Canva Sans Bold"/>
                <a:cs typeface="Canva Sans Bold"/>
                <a:sym typeface="Canva Sans Bold"/>
              </a:rPr>
              <a:t>Real Example: Read "Ada's Ideas: The Story of Ada Lovelace, the First Computer Programmer" by Fiona Robinson, linking to sustainable tech and its potential to solve environmental problems.</a:t>
            </a:r>
          </a:p>
          <a:p>
            <a:pPr algn="ctr">
              <a:lnSpc>
                <a:spcPts val="4117"/>
              </a:lnSpc>
              <a:spcBef>
                <a:spcPct val="0"/>
              </a:spcBef>
            </a:pPr>
            <a:endParaRPr lang="en-US" sz="2941" b="1">
              <a:solidFill>
                <a:srgbClr val="FFFFFF"/>
              </a:solidFill>
              <a:latin typeface="Canva Sans Bold"/>
              <a:ea typeface="Canva Sans Bold"/>
              <a:cs typeface="Canva Sans Bold"/>
              <a:sym typeface="Canva Sans Bold"/>
            </a:endParaRPr>
          </a:p>
          <a:p>
            <a:pPr algn="ctr">
              <a:lnSpc>
                <a:spcPts val="4117"/>
              </a:lnSpc>
              <a:spcBef>
                <a:spcPct val="0"/>
              </a:spcBef>
            </a:pPr>
            <a:r>
              <a:rPr lang="en-US" sz="2941" b="1">
                <a:solidFill>
                  <a:srgbClr val="FFFFFF"/>
                </a:solidFill>
                <a:latin typeface="Canva Sans Bold"/>
                <a:ea typeface="Canva Sans Bold"/>
                <a:cs typeface="Canva Sans Bold"/>
                <a:sym typeface="Canva Sans Bold"/>
              </a:rPr>
              <a:t>Inside Classroom: Develop action plans for sustainability projects, such as designing eco-friendly technology or running a sustainability awareness campaign in school.</a:t>
            </a:r>
          </a:p>
          <a:p>
            <a:pPr algn="ctr">
              <a:lnSpc>
                <a:spcPts val="4117"/>
              </a:lnSpc>
              <a:spcBef>
                <a:spcPct val="0"/>
              </a:spcBef>
            </a:pPr>
            <a:endParaRPr lang="en-US" sz="2941" b="1">
              <a:solidFill>
                <a:srgbClr val="FFFFFF"/>
              </a:solidFill>
              <a:latin typeface="Canva Sans Bold"/>
              <a:ea typeface="Canva Sans Bold"/>
              <a:cs typeface="Canva Sans Bold"/>
              <a:sym typeface="Canva Sans Bold"/>
            </a:endParaRPr>
          </a:p>
          <a:p>
            <a:pPr algn="ctr">
              <a:lnSpc>
                <a:spcPts val="4117"/>
              </a:lnSpc>
              <a:spcBef>
                <a:spcPct val="0"/>
              </a:spcBef>
            </a:pPr>
            <a:r>
              <a:rPr lang="en-US" sz="2941" b="1">
                <a:solidFill>
                  <a:srgbClr val="FFFFFF"/>
                </a:solidFill>
                <a:latin typeface="Canva Sans Bold"/>
                <a:ea typeface="Canva Sans Bold"/>
                <a:cs typeface="Canva Sans Bold"/>
                <a:sym typeface="Canva Sans Bold"/>
              </a:rPr>
              <a:t>Outside Classroom: Partner with local organisations for a tech-driven sustainability project (e.g., app development to track energy consumption or reduce plastic).</a:t>
            </a:r>
          </a:p>
        </p:txBody>
      </p:sp>
      <p:grpSp>
        <p:nvGrpSpPr>
          <p:cNvPr id="5" name="Group 5"/>
          <p:cNvGrpSpPr/>
          <p:nvPr/>
        </p:nvGrpSpPr>
        <p:grpSpPr>
          <a:xfrm>
            <a:off x="14457802" y="3481105"/>
            <a:ext cx="5179433" cy="6805895"/>
            <a:chOff x="0" y="0"/>
            <a:chExt cx="1364130" cy="1792499"/>
          </a:xfrm>
        </p:grpSpPr>
        <p:sp>
          <p:nvSpPr>
            <p:cNvPr id="6" name="Freeform 6"/>
            <p:cNvSpPr/>
            <p:nvPr/>
          </p:nvSpPr>
          <p:spPr>
            <a:xfrm>
              <a:off x="0" y="0"/>
              <a:ext cx="1364130" cy="1792499"/>
            </a:xfrm>
            <a:custGeom>
              <a:avLst/>
              <a:gdLst/>
              <a:ahLst/>
              <a:cxnLst/>
              <a:rect l="l" t="t" r="r" b="b"/>
              <a:pathLst>
                <a:path w="1364130" h="1792499">
                  <a:moveTo>
                    <a:pt x="0" y="0"/>
                  </a:moveTo>
                  <a:lnTo>
                    <a:pt x="1364130" y="0"/>
                  </a:lnTo>
                  <a:lnTo>
                    <a:pt x="1364130" y="1792499"/>
                  </a:lnTo>
                  <a:lnTo>
                    <a:pt x="0" y="1792499"/>
                  </a:lnTo>
                  <a:close/>
                </a:path>
              </a:pathLst>
            </a:custGeom>
            <a:solidFill>
              <a:srgbClr val="E86094"/>
            </a:solidFill>
          </p:spPr>
          <p:txBody>
            <a:bodyPr/>
            <a:lstStyle/>
            <a:p>
              <a:endParaRPr lang="en-US"/>
            </a:p>
          </p:txBody>
        </p:sp>
        <p:sp>
          <p:nvSpPr>
            <p:cNvPr id="7" name="TextBox 7"/>
            <p:cNvSpPr txBox="1"/>
            <p:nvPr/>
          </p:nvSpPr>
          <p:spPr>
            <a:xfrm>
              <a:off x="0" y="-38100"/>
              <a:ext cx="1364130" cy="1830599"/>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3055864" y="6518102"/>
            <a:ext cx="4554037" cy="3450720"/>
          </a:xfrm>
          <a:custGeom>
            <a:avLst/>
            <a:gdLst/>
            <a:ahLst/>
            <a:cxnLst/>
            <a:rect l="l" t="t" r="r" b="b"/>
            <a:pathLst>
              <a:path w="4554037" h="3450720">
                <a:moveTo>
                  <a:pt x="0" y="0"/>
                </a:moveTo>
                <a:lnTo>
                  <a:pt x="4554037" y="0"/>
                </a:lnTo>
                <a:lnTo>
                  <a:pt x="4554037" y="3450720"/>
                </a:lnTo>
                <a:lnTo>
                  <a:pt x="0" y="3450720"/>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478745" y="740633"/>
            <a:ext cx="10596669" cy="1408340"/>
          </a:xfrm>
          <a:prstGeom prst="rect">
            <a:avLst/>
          </a:prstGeom>
        </p:spPr>
        <p:txBody>
          <a:bodyPr lIns="0" tIns="0" rIns="0" bIns="0" rtlCol="0" anchor="t">
            <a:spAutoFit/>
          </a:bodyPr>
          <a:lstStyle/>
          <a:p>
            <a:pPr algn="ctr">
              <a:lnSpc>
                <a:spcPts val="5611"/>
              </a:lnSpc>
            </a:pPr>
            <a:r>
              <a:rPr lang="en-US" sz="4008" b="1">
                <a:solidFill>
                  <a:srgbClr val="FFFFFF"/>
                </a:solidFill>
                <a:latin typeface="Canva Sans Bold"/>
                <a:ea typeface="Canva Sans Bold"/>
                <a:cs typeface="Canva Sans Bold"/>
                <a:sym typeface="Canva Sans Bold"/>
              </a:rPr>
              <a:t>Supporting Global Education through Sustainability Action Plans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0" y="2042618"/>
            <a:ext cx="12490873" cy="7650731"/>
          </a:xfrm>
          <a:prstGeom prst="rect">
            <a:avLst/>
          </a:prstGeom>
        </p:spPr>
        <p:txBody>
          <a:bodyPr lIns="0" tIns="0" rIns="0" bIns="0" rtlCol="0" anchor="t">
            <a:spAutoFit/>
          </a:bodyPr>
          <a:lstStyle/>
          <a:p>
            <a:pPr algn="ctr">
              <a:lnSpc>
                <a:spcPts val="3553"/>
              </a:lnSpc>
            </a:pPr>
            <a:endParaRPr/>
          </a:p>
          <a:p>
            <a:pPr algn="ctr">
              <a:lnSpc>
                <a:spcPts val="3553"/>
              </a:lnSpc>
            </a:pPr>
            <a:r>
              <a:rPr lang="en-US" sz="2538" b="1">
                <a:solidFill>
                  <a:srgbClr val="FFFFFF"/>
                </a:solidFill>
                <a:latin typeface="Canva Sans Bold"/>
                <a:ea typeface="Canva Sans Bold"/>
                <a:cs typeface="Canva Sans Bold"/>
                <a:sym typeface="Canva Sans Bold"/>
              </a:rPr>
              <a:t>Resource Growth:</a:t>
            </a:r>
          </a:p>
          <a:p>
            <a:pPr marL="1096121" lvl="2" indent="-365374" algn="ctr">
              <a:lnSpc>
                <a:spcPts val="3553"/>
              </a:lnSpc>
              <a:buFont typeface="Arial"/>
              <a:buChar char="⚬"/>
            </a:pPr>
            <a:r>
              <a:rPr lang="en-US" sz="2538" b="1">
                <a:solidFill>
                  <a:srgbClr val="FFFFFF"/>
                </a:solidFill>
                <a:latin typeface="Canva Sans Bold"/>
                <a:ea typeface="Canva Sans Bold"/>
                <a:cs typeface="Canva Sans Bold"/>
                <a:sym typeface="Canva Sans Bold"/>
              </a:rPr>
              <a:t>Our resources are rapidly expanding. We collaborate with </a:t>
            </a:r>
          </a:p>
          <a:p>
            <a:pPr marL="1096121" lvl="2" indent="-365374" algn="ctr">
              <a:lnSpc>
                <a:spcPts val="3553"/>
              </a:lnSpc>
              <a:buFont typeface="Arial"/>
              <a:buChar char="⚬"/>
            </a:pPr>
            <a:r>
              <a:rPr lang="en-US" sz="2538" b="1">
                <a:solidFill>
                  <a:srgbClr val="FFFFFF"/>
                </a:solidFill>
                <a:latin typeface="Canva Sans Bold"/>
                <a:ea typeface="Canva Sans Bold"/>
                <a:cs typeface="Canva Sans Bold"/>
                <a:sym typeface="Canva Sans Bold"/>
              </a:rPr>
              <a:t>organisations to share resources and co-create educational packs, giving schools a comprehensive toolkit for sustainability.</a:t>
            </a:r>
          </a:p>
          <a:p>
            <a:pPr marL="1096121" lvl="2" indent="-365374" algn="ctr">
              <a:lnSpc>
                <a:spcPts val="3553"/>
              </a:lnSpc>
              <a:buFont typeface="Arial"/>
              <a:buChar char="⚬"/>
            </a:pPr>
            <a:endParaRPr lang="en-US" sz="2538" b="1">
              <a:solidFill>
                <a:srgbClr val="FFFFFF"/>
              </a:solidFill>
              <a:latin typeface="Canva Sans Bold"/>
              <a:ea typeface="Canva Sans Bold"/>
              <a:cs typeface="Canva Sans Bold"/>
              <a:sym typeface="Canva Sans Bold"/>
            </a:endParaRPr>
          </a:p>
          <a:p>
            <a:pPr marL="1096121" lvl="2" indent="-365374" algn="ctr">
              <a:lnSpc>
                <a:spcPts val="3553"/>
              </a:lnSpc>
              <a:buFont typeface="Arial"/>
              <a:buChar char="⚬"/>
            </a:pPr>
            <a:r>
              <a:rPr lang="en-US" sz="2538" b="1">
                <a:solidFill>
                  <a:srgbClr val="FFFFFF"/>
                </a:solidFill>
                <a:latin typeface="Canva Sans Bold"/>
                <a:ea typeface="Canva Sans Bold"/>
                <a:cs typeface="Canva Sans Bold"/>
                <a:sym typeface="Canva Sans Bold"/>
              </a:rPr>
              <a:t>Library of Resources:</a:t>
            </a:r>
          </a:p>
          <a:p>
            <a:pPr marL="1644182" lvl="3" indent="-411046" algn="ctr">
              <a:lnSpc>
                <a:spcPts val="3553"/>
              </a:lnSpc>
              <a:buFont typeface="Arial"/>
              <a:buChar char="￭"/>
            </a:pPr>
            <a:r>
              <a:rPr lang="en-US" sz="2538" b="1">
                <a:solidFill>
                  <a:srgbClr val="FFFFFF"/>
                </a:solidFill>
                <a:latin typeface="Canva Sans Bold"/>
                <a:ea typeface="Canva Sans Bold"/>
                <a:cs typeface="Canva Sans Bold"/>
                <a:sym typeface="Canva Sans Bold"/>
              </a:rPr>
              <a:t>We provide a library of useful titles and YouTube clips that support teaching.</a:t>
            </a:r>
          </a:p>
          <a:p>
            <a:pPr marL="1644182" lvl="3" indent="-411046" algn="ctr">
              <a:lnSpc>
                <a:spcPts val="3553"/>
              </a:lnSpc>
              <a:buFont typeface="Arial"/>
              <a:buChar char="￭"/>
            </a:pPr>
            <a:r>
              <a:rPr lang="en-US" sz="2538" b="1">
                <a:solidFill>
                  <a:srgbClr val="FFFFFF"/>
                </a:solidFill>
                <a:latin typeface="Canva Sans Bold"/>
                <a:ea typeface="Canva Sans Bold"/>
                <a:cs typeface="Canva Sans Bold"/>
                <a:sym typeface="Canva Sans Bold"/>
              </a:rPr>
              <a:t>Our YouTube channel is continuously updated, offering videos that serve as engaging learning starters or can even be shown during registration to immerse learners in sustainability topics.</a:t>
            </a:r>
          </a:p>
          <a:p>
            <a:pPr marL="1096121" lvl="2" indent="-365374" algn="ctr">
              <a:lnSpc>
                <a:spcPts val="3553"/>
              </a:lnSpc>
              <a:buFont typeface="Arial"/>
              <a:buChar char="⚬"/>
            </a:pPr>
            <a:endParaRPr lang="en-US" sz="2538" b="1">
              <a:solidFill>
                <a:srgbClr val="FFFFFF"/>
              </a:solidFill>
              <a:latin typeface="Canva Sans Bold"/>
              <a:ea typeface="Canva Sans Bold"/>
              <a:cs typeface="Canva Sans Bold"/>
              <a:sym typeface="Canva Sans Bold"/>
            </a:endParaRPr>
          </a:p>
          <a:p>
            <a:pPr marL="1096121" lvl="2" indent="-365374" algn="ctr">
              <a:lnSpc>
                <a:spcPts val="3553"/>
              </a:lnSpc>
              <a:buFont typeface="Arial"/>
              <a:buChar char="⚬"/>
            </a:pPr>
            <a:r>
              <a:rPr lang="en-US" sz="2538" b="1">
                <a:solidFill>
                  <a:srgbClr val="FFFFFF"/>
                </a:solidFill>
                <a:latin typeface="Canva Sans Bold"/>
                <a:ea typeface="Canva Sans Bold"/>
                <a:cs typeface="Canva Sans Bold"/>
                <a:sym typeface="Canva Sans Bold"/>
              </a:rPr>
              <a:t>Call to Action:</a:t>
            </a:r>
          </a:p>
          <a:p>
            <a:pPr marL="1096121" lvl="2" indent="-365374" algn="ctr">
              <a:lnSpc>
                <a:spcPts val="3553"/>
              </a:lnSpc>
              <a:buFont typeface="Arial"/>
              <a:buChar char="⚬"/>
            </a:pPr>
            <a:r>
              <a:rPr lang="en-US" sz="2538" b="1">
                <a:solidFill>
                  <a:srgbClr val="FFFFFF"/>
                </a:solidFill>
                <a:latin typeface="Canva Sans Bold"/>
                <a:ea typeface="Canva Sans Bold"/>
                <a:cs typeface="Canva Sans Bold"/>
                <a:sym typeface="Canva Sans Bold"/>
              </a:rPr>
              <a:t>Subscribe to our YouTube Channel and start integrating our resources into your teaching practice today.</a:t>
            </a:r>
          </a:p>
          <a:p>
            <a:pPr algn="ctr">
              <a:lnSpc>
                <a:spcPts val="3553"/>
              </a:lnSpc>
            </a:pPr>
            <a:endParaRPr lang="en-US" sz="2538" b="1">
              <a:solidFill>
                <a:srgbClr val="FFFFFF"/>
              </a:solidFill>
              <a:latin typeface="Canva Sans Bold"/>
              <a:ea typeface="Canva Sans Bold"/>
              <a:cs typeface="Canva Sans Bold"/>
              <a:sym typeface="Canva Sans Bold"/>
            </a:endParaRPr>
          </a:p>
        </p:txBody>
      </p:sp>
      <p:sp>
        <p:nvSpPr>
          <p:cNvPr id="5" name="TextBox 5"/>
          <p:cNvSpPr txBox="1"/>
          <p:nvPr/>
        </p:nvSpPr>
        <p:spPr>
          <a:xfrm>
            <a:off x="1028700" y="294608"/>
            <a:ext cx="11639734" cy="181102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Our Growing Resources and Community Engagement</a:t>
            </a:r>
          </a:p>
        </p:txBody>
      </p:sp>
      <p:sp>
        <p:nvSpPr>
          <p:cNvPr id="6" name="TextBox 6"/>
          <p:cNvSpPr txBox="1"/>
          <p:nvPr/>
        </p:nvSpPr>
        <p:spPr>
          <a:xfrm>
            <a:off x="425302" y="9730817"/>
            <a:ext cx="5952547" cy="358455"/>
          </a:xfrm>
          <a:prstGeom prst="rect">
            <a:avLst/>
          </a:prstGeom>
        </p:spPr>
        <p:txBody>
          <a:bodyPr lIns="0" tIns="0" rIns="0" bIns="0" rtlCol="0" anchor="t">
            <a:spAutoFit/>
          </a:bodyPr>
          <a:lstStyle/>
          <a:p>
            <a:pPr algn="ctr">
              <a:lnSpc>
                <a:spcPts val="2857"/>
              </a:lnSpc>
            </a:pPr>
            <a:r>
              <a:rPr lang="en-US" sz="2041" b="1">
                <a:solidFill>
                  <a:srgbClr val="000000"/>
                </a:solidFill>
                <a:latin typeface="Canva Sans Bold"/>
                <a:ea typeface="Canva Sans Bold"/>
                <a:cs typeface="Canva Sans Bold"/>
                <a:sym typeface="Canva Sans Bold"/>
              </a:rPr>
              <a:t>https://www.youtube.com/c/stemwithmrn</a:t>
            </a:r>
          </a:p>
        </p:txBody>
      </p:sp>
      <p:sp>
        <p:nvSpPr>
          <p:cNvPr id="7" name="TextBox 7"/>
          <p:cNvSpPr txBox="1"/>
          <p:nvPr/>
        </p:nvSpPr>
        <p:spPr>
          <a:xfrm>
            <a:off x="8211108" y="9655249"/>
            <a:ext cx="6232023" cy="329013"/>
          </a:xfrm>
          <a:prstGeom prst="rect">
            <a:avLst/>
          </a:prstGeom>
        </p:spPr>
        <p:txBody>
          <a:bodyPr lIns="0" tIns="0" rIns="0" bIns="0" rtlCol="0" anchor="t">
            <a:spAutoFit/>
          </a:bodyPr>
          <a:lstStyle/>
          <a:p>
            <a:pPr algn="ctr">
              <a:lnSpc>
                <a:spcPts val="2674"/>
              </a:lnSpc>
            </a:pPr>
            <a:r>
              <a:rPr lang="en-US" sz="1910" b="1">
                <a:solidFill>
                  <a:srgbClr val="000000"/>
                </a:solidFill>
                <a:latin typeface="Canva Sans Bold"/>
                <a:ea typeface="Canva Sans Bold"/>
                <a:cs typeface="Canva Sans Bold"/>
                <a:sym typeface="Canva Sans Bold"/>
              </a:rPr>
              <a:t>https://www.youtube.com/watch?v=MV9WwoHvmKY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3919019" y="418414"/>
            <a:ext cx="4418536" cy="4418536"/>
          </a:xfrm>
          <a:custGeom>
            <a:avLst/>
            <a:gdLst/>
            <a:ahLst/>
            <a:cxnLst/>
            <a:rect l="l" t="t" r="r" b="b"/>
            <a:pathLst>
              <a:path w="4418536" h="4418536">
                <a:moveTo>
                  <a:pt x="0" y="0"/>
                </a:moveTo>
                <a:lnTo>
                  <a:pt x="4418535" y="0"/>
                </a:lnTo>
                <a:lnTo>
                  <a:pt x="4418535"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0" y="2253351"/>
            <a:ext cx="12238648" cy="6292456"/>
          </a:xfrm>
          <a:prstGeom prst="rect">
            <a:avLst/>
          </a:prstGeom>
        </p:spPr>
        <p:txBody>
          <a:bodyPr lIns="0" tIns="0" rIns="0" bIns="0" rtlCol="0" anchor="t">
            <a:spAutoFit/>
          </a:bodyPr>
          <a:lstStyle/>
          <a:p>
            <a:pPr algn="ctr">
              <a:lnSpc>
                <a:spcPts val="3871"/>
              </a:lnSpc>
            </a:pPr>
            <a:endParaRPr/>
          </a:p>
          <a:p>
            <a:pPr algn="ctr">
              <a:lnSpc>
                <a:spcPts val="3871"/>
              </a:lnSpc>
            </a:pPr>
            <a:r>
              <a:rPr lang="en-US" sz="2765" b="1">
                <a:solidFill>
                  <a:srgbClr val="FFFFFF"/>
                </a:solidFill>
                <a:latin typeface="Canva Sans Bold"/>
                <a:ea typeface="Canva Sans Bold"/>
                <a:cs typeface="Canva Sans Bold"/>
                <a:sym typeface="Canva Sans Bold"/>
              </a:rPr>
              <a:t>Supported by the Chartered Institute of Waste Management (CIWM), this competition offers an exciting opportunity to engage learners with sustainability.</a:t>
            </a:r>
          </a:p>
          <a:p>
            <a:pPr algn="ctr">
              <a:lnSpc>
                <a:spcPts val="3871"/>
              </a:lnSpc>
            </a:pPr>
            <a:r>
              <a:rPr lang="en-US" sz="2765" b="1">
                <a:solidFill>
                  <a:srgbClr val="FFFFFF"/>
                </a:solidFill>
                <a:latin typeface="Canva Sans Bold"/>
                <a:ea typeface="Canva Sans Bold"/>
                <a:cs typeface="Canva Sans Bold"/>
                <a:sym typeface="Canva Sans Bold"/>
              </a:rPr>
              <a:t>The competition encourages individual investigation and inquiry into waste management, making it a great way to start or finish a topic.</a:t>
            </a:r>
          </a:p>
          <a:p>
            <a:pPr algn="ctr">
              <a:lnSpc>
                <a:spcPts val="3871"/>
              </a:lnSpc>
            </a:pPr>
            <a:r>
              <a:rPr lang="en-US" sz="2765" b="1">
                <a:solidFill>
                  <a:srgbClr val="FFFFFF"/>
                </a:solidFill>
                <a:latin typeface="Canva Sans Bold"/>
                <a:ea typeface="Canva Sans Bold"/>
                <a:cs typeface="Canva Sans Bold"/>
                <a:sym typeface="Canva Sans Bold"/>
              </a:rPr>
              <a:t>We provide resources and guidance to support this competition.</a:t>
            </a:r>
          </a:p>
          <a:p>
            <a:pPr algn="ctr">
              <a:lnSpc>
                <a:spcPts val="3871"/>
              </a:lnSpc>
            </a:pPr>
            <a:endParaRPr lang="en-US" sz="2765" b="1">
              <a:solidFill>
                <a:srgbClr val="FFFFFF"/>
              </a:solidFill>
              <a:latin typeface="Canva Sans Bold"/>
              <a:ea typeface="Canva Sans Bold"/>
              <a:cs typeface="Canva Sans Bold"/>
              <a:sym typeface="Canva Sans Bold"/>
            </a:endParaRPr>
          </a:p>
          <a:p>
            <a:pPr algn="ctr">
              <a:lnSpc>
                <a:spcPts val="3871"/>
              </a:lnSpc>
            </a:pPr>
            <a:r>
              <a:rPr lang="en-US" sz="2765" b="1">
                <a:solidFill>
                  <a:srgbClr val="FFFFFF"/>
                </a:solidFill>
                <a:latin typeface="Canva Sans Bold"/>
                <a:ea typeface="Canva Sans Bold"/>
                <a:cs typeface="Canva Sans Bold"/>
                <a:sym typeface="Canva Sans Bold"/>
              </a:rPr>
              <a:t>Call to Action:</a:t>
            </a:r>
          </a:p>
          <a:p>
            <a:pPr algn="ctr">
              <a:lnSpc>
                <a:spcPts val="3871"/>
              </a:lnSpc>
            </a:pPr>
            <a:r>
              <a:rPr lang="en-US" sz="2765" b="1">
                <a:solidFill>
                  <a:srgbClr val="FFFFFF"/>
                </a:solidFill>
                <a:latin typeface="Canva Sans Bold"/>
                <a:ea typeface="Canva Sans Bold"/>
                <a:cs typeface="Canva Sans Bold"/>
                <a:sym typeface="Canva Sans Bold"/>
              </a:rPr>
              <a:t>Use the Resource Revolution Centre Competition as a fun, practical learning opportunity for your learners.</a:t>
            </a:r>
          </a:p>
          <a:p>
            <a:pPr algn="ctr">
              <a:lnSpc>
                <a:spcPts val="3871"/>
              </a:lnSpc>
            </a:pPr>
            <a:endParaRPr lang="en-US" sz="2765" b="1">
              <a:solidFill>
                <a:srgbClr val="FFFFFF"/>
              </a:solidFill>
              <a:latin typeface="Canva Sans Bold"/>
              <a:ea typeface="Canva Sans Bold"/>
              <a:cs typeface="Canva Sans Bold"/>
              <a:sym typeface="Canva Sans Bold"/>
            </a:endParaRPr>
          </a:p>
        </p:txBody>
      </p:sp>
      <p:sp>
        <p:nvSpPr>
          <p:cNvPr id="5" name="Freeform 5"/>
          <p:cNvSpPr/>
          <p:nvPr/>
        </p:nvSpPr>
        <p:spPr>
          <a:xfrm>
            <a:off x="12337638" y="5143500"/>
            <a:ext cx="3790648" cy="4723549"/>
          </a:xfrm>
          <a:custGeom>
            <a:avLst/>
            <a:gdLst/>
            <a:ahLst/>
            <a:cxnLst/>
            <a:rect l="l" t="t" r="r" b="b"/>
            <a:pathLst>
              <a:path w="3790648" h="4723549">
                <a:moveTo>
                  <a:pt x="0" y="0"/>
                </a:moveTo>
                <a:lnTo>
                  <a:pt x="3790648" y="0"/>
                </a:lnTo>
                <a:lnTo>
                  <a:pt x="3790648" y="4723549"/>
                </a:lnTo>
                <a:lnTo>
                  <a:pt x="0" y="4723549"/>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1301064" y="473676"/>
            <a:ext cx="12295733" cy="2154006"/>
          </a:xfrm>
          <a:prstGeom prst="rect">
            <a:avLst/>
          </a:prstGeom>
        </p:spPr>
        <p:txBody>
          <a:bodyPr lIns="0" tIns="0" rIns="0" bIns="0" rtlCol="0" anchor="t">
            <a:spAutoFit/>
          </a:bodyPr>
          <a:lstStyle/>
          <a:p>
            <a:pPr algn="ctr">
              <a:lnSpc>
                <a:spcPts val="5700"/>
              </a:lnSpc>
            </a:pPr>
            <a:r>
              <a:rPr lang="en-US" sz="4071" b="1">
                <a:solidFill>
                  <a:srgbClr val="FFFFFF"/>
                </a:solidFill>
                <a:latin typeface="Canva Sans Bold"/>
                <a:ea typeface="Canva Sans Bold"/>
                <a:cs typeface="Canva Sans Bold"/>
                <a:sym typeface="Canva Sans Bold"/>
              </a:rPr>
              <a:t>A Great Starting Point for Sustainability Learning</a:t>
            </a:r>
          </a:p>
          <a:p>
            <a:pPr algn="ctr">
              <a:lnSpc>
                <a:spcPts val="5700"/>
              </a:lnSpc>
            </a:pPr>
            <a:r>
              <a:rPr lang="en-US" sz="4071" b="1">
                <a:solidFill>
                  <a:srgbClr val="FFFFFF"/>
                </a:solidFill>
                <a:latin typeface="Canva Sans Bold"/>
                <a:ea typeface="Canva Sans Bold"/>
                <a:cs typeface="Canva Sans Bold"/>
                <a:sym typeface="Canva Sans Bold"/>
              </a:rPr>
              <a:t>- Resource Revolution Centre Competition:</a:t>
            </a:r>
          </a:p>
          <a:p>
            <a:pPr algn="ctr">
              <a:lnSpc>
                <a:spcPts val="5700"/>
              </a:lnSpc>
            </a:pPr>
            <a:endParaRPr lang="en-US" sz="4071" b="1">
              <a:solidFill>
                <a:srgbClr val="FFFFFF"/>
              </a:solidFill>
              <a:latin typeface="Canva Sans Bold"/>
              <a:ea typeface="Canva Sans Bold"/>
              <a:cs typeface="Canva Sans Bold"/>
              <a:sym typeface="Canva Sans Bo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1683025"/>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354803" y="2676522"/>
            <a:ext cx="12058650" cy="4582797"/>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Phenomenon Question:</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"How can we creatively solve</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real-world problems like </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waste by using the ideas and</a:t>
            </a:r>
          </a:p>
          <a:p>
            <a:pPr algn="ctr">
              <a:lnSpc>
                <a:spcPts val="7279"/>
              </a:lnSpc>
              <a:spcBef>
                <a:spcPct val="0"/>
              </a:spcBef>
            </a:pPr>
            <a:r>
              <a:rPr lang="en-US" sz="5199" b="1">
                <a:solidFill>
                  <a:srgbClr val="FFFFFF"/>
                </a:solidFill>
                <a:latin typeface="Canva Sans Bold"/>
                <a:ea typeface="Canva Sans Bold"/>
                <a:cs typeface="Canva Sans Bold"/>
                <a:sym typeface="Canva Sans Bold"/>
              </a:rPr>
              <a:t> projects we come up with in school?"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3264" y="-1595032"/>
            <a:ext cx="26506434" cy="11970025"/>
          </a:xfrm>
          <a:custGeom>
            <a:avLst/>
            <a:gdLst/>
            <a:ahLst/>
            <a:cxnLst/>
            <a:rect l="l" t="t" r="r" b="b"/>
            <a:pathLst>
              <a:path w="26506434" h="11970025">
                <a:moveTo>
                  <a:pt x="0" y="0"/>
                </a:moveTo>
                <a:lnTo>
                  <a:pt x="26506434" y="0"/>
                </a:lnTo>
                <a:lnTo>
                  <a:pt x="26506434" y="11970026"/>
                </a:lnTo>
                <a:lnTo>
                  <a:pt x="0" y="11970026"/>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069842" y="0"/>
            <a:ext cx="3083026" cy="3083026"/>
          </a:xfrm>
          <a:custGeom>
            <a:avLst/>
            <a:gdLst/>
            <a:ahLst/>
            <a:cxnLst/>
            <a:rect l="l" t="t" r="r" b="b"/>
            <a:pathLst>
              <a:path w="3083026" h="3083026">
                <a:moveTo>
                  <a:pt x="0" y="0"/>
                </a:moveTo>
                <a:lnTo>
                  <a:pt x="3083026" y="0"/>
                </a:lnTo>
                <a:lnTo>
                  <a:pt x="3083026" y="3083026"/>
                </a:lnTo>
                <a:lnTo>
                  <a:pt x="0" y="308302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10531" y="702492"/>
            <a:ext cx="12710484" cy="8173736"/>
          </a:xfrm>
          <a:prstGeom prst="rect">
            <a:avLst/>
          </a:prstGeom>
        </p:spPr>
        <p:txBody>
          <a:bodyPr lIns="0" tIns="0" rIns="0" bIns="0" rtlCol="0" anchor="t">
            <a:spAutoFit/>
          </a:bodyPr>
          <a:lstStyle/>
          <a:p>
            <a:pPr algn="ctr">
              <a:lnSpc>
                <a:spcPts val="5844"/>
              </a:lnSpc>
            </a:pPr>
            <a:r>
              <a:rPr lang="en-US" sz="4174" b="1">
                <a:solidFill>
                  <a:srgbClr val="FFFFFF"/>
                </a:solidFill>
                <a:latin typeface="Canva Sans Bold"/>
                <a:ea typeface="Canva Sans Bold"/>
                <a:cs typeface="Canva Sans Bold"/>
                <a:sym typeface="Canva Sans Bold"/>
              </a:rPr>
              <a:t>Key Takeaways and Next Steps</a:t>
            </a:r>
          </a:p>
          <a:p>
            <a:pPr algn="ctr">
              <a:lnSpc>
                <a:spcPts val="3464"/>
              </a:lnSpc>
            </a:pPr>
            <a:endParaRPr lang="en-US" sz="4174" b="1">
              <a:solidFill>
                <a:srgbClr val="FFFFFF"/>
              </a:solidFill>
              <a:latin typeface="Canva Sans Bold"/>
              <a:ea typeface="Canva Sans Bold"/>
              <a:cs typeface="Canva Sans Bold"/>
              <a:sym typeface="Canva Sans Bold"/>
            </a:endParaRPr>
          </a:p>
          <a:p>
            <a:pPr algn="ctr">
              <a:lnSpc>
                <a:spcPts val="3464"/>
              </a:lnSpc>
            </a:pPr>
            <a:r>
              <a:rPr lang="en-US" sz="2474" b="1">
                <a:solidFill>
                  <a:srgbClr val="FFFFFF"/>
                </a:solidFill>
                <a:latin typeface="Canva Sans Bold"/>
                <a:ea typeface="Canva Sans Bold"/>
                <a:cs typeface="Canva Sans Bold"/>
                <a:sym typeface="Canva Sans Bold"/>
              </a:rPr>
              <a:t>Key Points:</a:t>
            </a:r>
          </a:p>
          <a:p>
            <a:pPr algn="ctr">
              <a:lnSpc>
                <a:spcPts val="3464"/>
              </a:lnSpc>
            </a:pPr>
            <a:endParaRPr lang="en-US" sz="2474" b="1">
              <a:solidFill>
                <a:srgbClr val="FFFFFF"/>
              </a:solidFill>
              <a:latin typeface="Canva Sans Bold"/>
              <a:ea typeface="Canva Sans Bold"/>
              <a:cs typeface="Canva Sans Bold"/>
              <a:sym typeface="Canva Sans Bold"/>
            </a:endParaRPr>
          </a:p>
          <a:p>
            <a:pPr marL="1068436" lvl="2" indent="-356145" algn="ctr">
              <a:lnSpc>
                <a:spcPts val="3464"/>
              </a:lnSpc>
              <a:buFont typeface="Arial"/>
              <a:buChar char="⚬"/>
            </a:pPr>
            <a:r>
              <a:rPr lang="en-US" sz="2474" b="1">
                <a:solidFill>
                  <a:srgbClr val="FFFFFF"/>
                </a:solidFill>
                <a:latin typeface="Canva Sans Bold"/>
                <a:ea typeface="Canva Sans Bold"/>
                <a:cs typeface="Canva Sans Bold"/>
                <a:sym typeface="Canva Sans Bold"/>
              </a:rPr>
              <a:t>The Sustainables Academy offers a free, not-for-profit curriculum focusing on sustainability, the circular economy, and climate mental health.</a:t>
            </a:r>
          </a:p>
          <a:p>
            <a:pPr marL="1068436" lvl="2" indent="-356145" algn="ctr">
              <a:lnSpc>
                <a:spcPts val="3464"/>
              </a:lnSpc>
              <a:buFont typeface="Arial"/>
              <a:buChar char="⚬"/>
            </a:pPr>
            <a:r>
              <a:rPr lang="en-US" sz="2474" b="1">
                <a:solidFill>
                  <a:srgbClr val="FFFFFF"/>
                </a:solidFill>
                <a:latin typeface="Canva Sans Bold"/>
                <a:ea typeface="Canva Sans Bold"/>
                <a:cs typeface="Canva Sans Bold"/>
                <a:sym typeface="Canva Sans Bold"/>
              </a:rPr>
              <a:t>Our curriculum is aligned with global goals, national standards, and diverse educational frameworks.</a:t>
            </a:r>
          </a:p>
          <a:p>
            <a:pPr marL="1068436" lvl="2" indent="-356145" algn="ctr">
              <a:lnSpc>
                <a:spcPts val="3464"/>
              </a:lnSpc>
              <a:buFont typeface="Arial"/>
              <a:buChar char="⚬"/>
            </a:pPr>
            <a:endParaRPr lang="en-US" sz="2474" b="1">
              <a:solidFill>
                <a:srgbClr val="FFFFFF"/>
              </a:solidFill>
              <a:latin typeface="Canva Sans Bold"/>
              <a:ea typeface="Canva Sans Bold"/>
              <a:cs typeface="Canva Sans Bold"/>
              <a:sym typeface="Canva Sans Bold"/>
            </a:endParaRPr>
          </a:p>
          <a:p>
            <a:pPr marL="1068436" lvl="2" indent="-356145" algn="ctr">
              <a:lnSpc>
                <a:spcPts val="3464"/>
              </a:lnSpc>
              <a:buFont typeface="Arial"/>
              <a:buChar char="⚬"/>
            </a:pPr>
            <a:r>
              <a:rPr lang="en-US" sz="2474" b="1">
                <a:solidFill>
                  <a:srgbClr val="FFFFFF"/>
                </a:solidFill>
                <a:latin typeface="Canva Sans Bold"/>
                <a:ea typeface="Canva Sans Bold"/>
                <a:cs typeface="Canva Sans Bold"/>
                <a:sym typeface="Canva Sans Bold"/>
              </a:rPr>
              <a:t>The curriculum is designed to be flexible, allowing educators to tailor it to their own teaching environments.</a:t>
            </a:r>
          </a:p>
          <a:p>
            <a:pPr marL="1068436" lvl="2" indent="-356145" algn="ctr">
              <a:lnSpc>
                <a:spcPts val="3464"/>
              </a:lnSpc>
              <a:buFont typeface="Arial"/>
              <a:buChar char="⚬"/>
            </a:pPr>
            <a:r>
              <a:rPr lang="en-US" sz="2474" b="1">
                <a:solidFill>
                  <a:srgbClr val="FFFFFF"/>
                </a:solidFill>
                <a:latin typeface="Canva Sans Bold"/>
                <a:ea typeface="Canva Sans Bold"/>
                <a:cs typeface="Canva Sans Bold"/>
                <a:sym typeface="Canva Sans Bold"/>
              </a:rPr>
              <a:t>We advocate for Earth Stewardship, Biosphere Balance, and global empowerment.</a:t>
            </a:r>
          </a:p>
          <a:p>
            <a:pPr marL="1068436" lvl="2" indent="-356145" algn="ctr">
              <a:lnSpc>
                <a:spcPts val="3464"/>
              </a:lnSpc>
              <a:buFont typeface="Arial"/>
              <a:buChar char="⚬"/>
            </a:pPr>
            <a:endParaRPr lang="en-US" sz="2474" b="1">
              <a:solidFill>
                <a:srgbClr val="FFFFFF"/>
              </a:solidFill>
              <a:latin typeface="Canva Sans Bold"/>
              <a:ea typeface="Canva Sans Bold"/>
              <a:cs typeface="Canva Sans Bold"/>
              <a:sym typeface="Canva Sans Bold"/>
            </a:endParaRPr>
          </a:p>
          <a:p>
            <a:pPr marL="1068436" lvl="2" indent="-356145" algn="ctr">
              <a:lnSpc>
                <a:spcPts val="3464"/>
              </a:lnSpc>
              <a:buFont typeface="Arial"/>
              <a:buChar char="⚬"/>
            </a:pPr>
            <a:r>
              <a:rPr lang="en-US" sz="2474" b="1">
                <a:solidFill>
                  <a:srgbClr val="FFFFFF"/>
                </a:solidFill>
                <a:latin typeface="Canva Sans Bold"/>
                <a:ea typeface="Canva Sans Bold"/>
                <a:cs typeface="Canva Sans Bold"/>
                <a:sym typeface="Canva Sans Bold"/>
              </a:rPr>
              <a:t>Our growing resources, including YouTube clips and action plans, support teachers and learners in their sustainability journey.</a:t>
            </a:r>
          </a:p>
          <a:p>
            <a:pPr algn="ctr">
              <a:lnSpc>
                <a:spcPts val="3464"/>
              </a:lnSpc>
            </a:pPr>
            <a:endParaRPr lang="en-US" sz="2474" b="1">
              <a:solidFill>
                <a:srgbClr val="FFFFFF"/>
              </a:solidFill>
              <a:latin typeface="Canva Sans Bold"/>
              <a:ea typeface="Canva Sans Bold"/>
              <a:cs typeface="Canva Sans Bold"/>
              <a:sym typeface="Canva Sans Bold"/>
            </a:endParaRPr>
          </a:p>
          <a:p>
            <a:pPr algn="ctr">
              <a:lnSpc>
                <a:spcPts val="3464"/>
              </a:lnSpc>
            </a:pPr>
            <a:endParaRPr lang="en-US" sz="2474" b="1">
              <a:solidFill>
                <a:srgbClr val="FFFFFF"/>
              </a:solidFill>
              <a:latin typeface="Canva Sans Bold"/>
              <a:ea typeface="Canva Sans Bold"/>
              <a:cs typeface="Canva Sans Bold"/>
              <a:sym typeface="Canva Sans Bold"/>
            </a:endParaRPr>
          </a:p>
        </p:txBody>
      </p:sp>
      <p:sp>
        <p:nvSpPr>
          <p:cNvPr id="5" name="Freeform 5"/>
          <p:cNvSpPr/>
          <p:nvPr/>
        </p:nvSpPr>
        <p:spPr>
          <a:xfrm rot="-2274123">
            <a:off x="9161933" y="6816769"/>
            <a:ext cx="11423406" cy="7996384"/>
          </a:xfrm>
          <a:custGeom>
            <a:avLst/>
            <a:gdLst/>
            <a:ahLst/>
            <a:cxnLst/>
            <a:rect l="l" t="t" r="r" b="b"/>
            <a:pathLst>
              <a:path w="11423406" h="7996384">
                <a:moveTo>
                  <a:pt x="0" y="0"/>
                </a:moveTo>
                <a:lnTo>
                  <a:pt x="11423407" y="0"/>
                </a:lnTo>
                <a:lnTo>
                  <a:pt x="11423407" y="7996385"/>
                </a:lnTo>
                <a:lnTo>
                  <a:pt x="0" y="7996385"/>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3264" y="-1595032"/>
            <a:ext cx="26506434" cy="11970025"/>
          </a:xfrm>
          <a:custGeom>
            <a:avLst/>
            <a:gdLst/>
            <a:ahLst/>
            <a:cxnLst/>
            <a:rect l="l" t="t" r="r" b="b"/>
            <a:pathLst>
              <a:path w="26506434" h="11970025">
                <a:moveTo>
                  <a:pt x="0" y="0"/>
                </a:moveTo>
                <a:lnTo>
                  <a:pt x="26506434" y="0"/>
                </a:lnTo>
                <a:lnTo>
                  <a:pt x="26506434" y="11970026"/>
                </a:lnTo>
                <a:lnTo>
                  <a:pt x="0" y="11970026"/>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5069842" y="0"/>
            <a:ext cx="3083026" cy="3083026"/>
          </a:xfrm>
          <a:custGeom>
            <a:avLst/>
            <a:gdLst/>
            <a:ahLst/>
            <a:cxnLst/>
            <a:rect l="l" t="t" r="r" b="b"/>
            <a:pathLst>
              <a:path w="3083026" h="3083026">
                <a:moveTo>
                  <a:pt x="0" y="0"/>
                </a:moveTo>
                <a:lnTo>
                  <a:pt x="3083026" y="0"/>
                </a:lnTo>
                <a:lnTo>
                  <a:pt x="3083026" y="3083026"/>
                </a:lnTo>
                <a:lnTo>
                  <a:pt x="0" y="308302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953264" y="-66675"/>
            <a:ext cx="12860875" cy="10571293"/>
          </a:xfrm>
          <a:prstGeom prst="rect">
            <a:avLst/>
          </a:prstGeom>
        </p:spPr>
        <p:txBody>
          <a:bodyPr lIns="0" tIns="0" rIns="0" bIns="0" rtlCol="0" anchor="t">
            <a:spAutoFit/>
          </a:bodyPr>
          <a:lstStyle/>
          <a:p>
            <a:pPr algn="ctr">
              <a:lnSpc>
                <a:spcPts val="4910"/>
              </a:lnSpc>
            </a:pPr>
            <a:endParaRPr/>
          </a:p>
          <a:p>
            <a:pPr algn="ctr">
              <a:lnSpc>
                <a:spcPts val="4910"/>
              </a:lnSpc>
            </a:pPr>
            <a:r>
              <a:rPr lang="en-US" sz="3507" b="1">
                <a:solidFill>
                  <a:srgbClr val="FFFFFF"/>
                </a:solidFill>
                <a:latin typeface="Canva Sans Bold"/>
                <a:ea typeface="Canva Sans Bold"/>
                <a:cs typeface="Canva Sans Bold"/>
                <a:sym typeface="Canva Sans Bold"/>
              </a:rPr>
              <a:t>Next Steps:</a:t>
            </a:r>
          </a:p>
          <a:p>
            <a:pPr algn="ctr">
              <a:lnSpc>
                <a:spcPts val="4910"/>
              </a:lnSpc>
            </a:pPr>
            <a:endParaRPr lang="en-US" sz="3507" b="1">
              <a:solidFill>
                <a:srgbClr val="FFFFFF"/>
              </a:solidFill>
              <a:latin typeface="Canva Sans Bold"/>
              <a:ea typeface="Canva Sans Bold"/>
              <a:cs typeface="Canva Sans Bold"/>
              <a:sym typeface="Canva Sans Bold"/>
            </a:endParaRPr>
          </a:p>
          <a:p>
            <a:pPr marL="1514425" lvl="2" indent="-504808" algn="ctr">
              <a:lnSpc>
                <a:spcPts val="4910"/>
              </a:lnSpc>
              <a:buFont typeface="Arial"/>
              <a:buChar char="⚬"/>
            </a:pPr>
            <a:r>
              <a:rPr lang="en-US" sz="3507" b="1">
                <a:solidFill>
                  <a:srgbClr val="FFFFFF"/>
                </a:solidFill>
                <a:latin typeface="Canva Sans Bold"/>
                <a:ea typeface="Canva Sans Bold"/>
                <a:cs typeface="Canva Sans Bold"/>
                <a:sym typeface="Canva Sans Bold"/>
              </a:rPr>
              <a:t>Explore our resources on </a:t>
            </a:r>
            <a:r>
              <a:rPr lang="en-US" sz="3507" b="1" u="sng">
                <a:solidFill>
                  <a:srgbClr val="FFFFFF"/>
                </a:solidFill>
                <a:latin typeface="Canva Sans Bold"/>
                <a:ea typeface="Canva Sans Bold"/>
                <a:cs typeface="Canva Sans Bold"/>
                <a:sym typeface="Canva Sans Bold"/>
                <a:hlinkClick r:id="rId4" tooltip="http://www.thesustainablesacademy.org"/>
              </a:rPr>
              <a:t>www.thesustainablesacademy.org</a:t>
            </a:r>
            <a:r>
              <a:rPr lang="en-US" sz="3507" b="1">
                <a:solidFill>
                  <a:srgbClr val="FFFFFF"/>
                </a:solidFill>
                <a:latin typeface="Canva Sans Bold"/>
                <a:ea typeface="Canva Sans Bold"/>
                <a:cs typeface="Canva Sans Bold"/>
                <a:sym typeface="Canva Sans Bold"/>
              </a:rPr>
              <a:t>.</a:t>
            </a:r>
          </a:p>
          <a:p>
            <a:pPr marL="1514425" lvl="2" indent="-504808" algn="ctr">
              <a:lnSpc>
                <a:spcPts val="4910"/>
              </a:lnSpc>
              <a:buFont typeface="Arial"/>
              <a:buChar char="⚬"/>
            </a:pPr>
            <a:r>
              <a:rPr lang="en-US" sz="3507" b="1">
                <a:solidFill>
                  <a:srgbClr val="FFFFFF"/>
                </a:solidFill>
                <a:latin typeface="Canva Sans Bold"/>
                <a:ea typeface="Canva Sans Bold"/>
                <a:cs typeface="Canva Sans Bold"/>
                <a:sym typeface="Canva Sans Bold"/>
              </a:rPr>
              <a:t>Subscribe to our YouTube channel and start using the clips in your classroom.</a:t>
            </a:r>
          </a:p>
          <a:p>
            <a:pPr marL="1514425" lvl="2" indent="-504808" algn="ctr">
              <a:lnSpc>
                <a:spcPts val="4910"/>
              </a:lnSpc>
              <a:buFont typeface="Arial"/>
              <a:buChar char="⚬"/>
            </a:pPr>
            <a:r>
              <a:rPr lang="en-US" sz="3507">
                <a:solidFill>
                  <a:srgbClr val="FFFFFF"/>
                </a:solidFill>
                <a:latin typeface="Canva Sans"/>
                <a:ea typeface="Canva Sans"/>
                <a:cs typeface="Canva Sans"/>
                <a:sym typeface="Canva Sans"/>
              </a:rPr>
              <a:t>https://www.youtube.com/watch?v=MV9WwoHvmKY</a:t>
            </a:r>
          </a:p>
          <a:p>
            <a:pPr marL="1514425" lvl="2" indent="-504808" algn="ctr">
              <a:lnSpc>
                <a:spcPts val="4910"/>
              </a:lnSpc>
              <a:buFont typeface="Arial"/>
              <a:buChar char="⚬"/>
            </a:pPr>
            <a:endParaRPr lang="en-US" sz="3507">
              <a:solidFill>
                <a:srgbClr val="FFFFFF"/>
              </a:solidFill>
              <a:latin typeface="Canva Sans"/>
              <a:ea typeface="Canva Sans"/>
              <a:cs typeface="Canva Sans"/>
              <a:sym typeface="Canva Sans"/>
            </a:endParaRPr>
          </a:p>
          <a:p>
            <a:pPr marL="1514425" lvl="2" indent="-504808" algn="ctr">
              <a:lnSpc>
                <a:spcPts val="4910"/>
              </a:lnSpc>
              <a:buFont typeface="Arial"/>
              <a:buChar char="⚬"/>
            </a:pPr>
            <a:r>
              <a:rPr lang="en-US" sz="3507" b="1">
                <a:solidFill>
                  <a:srgbClr val="FFFFFF"/>
                </a:solidFill>
                <a:latin typeface="Canva Sans Bold"/>
                <a:ea typeface="Canva Sans Bold"/>
                <a:cs typeface="Canva Sans Bold"/>
                <a:sym typeface="Canva Sans Bold"/>
              </a:rPr>
              <a:t>Engage with the Resource Revolution Centre Competition to kickstart sustainability projects in your school.</a:t>
            </a:r>
          </a:p>
          <a:p>
            <a:pPr marL="1514425" lvl="2" indent="-504808" algn="ctr">
              <a:lnSpc>
                <a:spcPts val="4910"/>
              </a:lnSpc>
              <a:buFont typeface="Arial"/>
              <a:buChar char="⚬"/>
            </a:pPr>
            <a:endParaRPr lang="en-US" sz="3507" b="1">
              <a:solidFill>
                <a:srgbClr val="FFFFFF"/>
              </a:solidFill>
              <a:latin typeface="Canva Sans Bold"/>
              <a:ea typeface="Canva Sans Bold"/>
              <a:cs typeface="Canva Sans Bold"/>
              <a:sym typeface="Canva Sans Bold"/>
            </a:endParaRPr>
          </a:p>
          <a:p>
            <a:pPr marL="1514425" lvl="2" indent="-504808" algn="ctr">
              <a:lnSpc>
                <a:spcPts val="4910"/>
              </a:lnSpc>
              <a:buFont typeface="Arial"/>
              <a:buChar char="⚬"/>
            </a:pPr>
            <a:r>
              <a:rPr lang="en-US" sz="3507" b="1">
                <a:solidFill>
                  <a:srgbClr val="FFFFFF"/>
                </a:solidFill>
                <a:latin typeface="Canva Sans Bold"/>
                <a:ea typeface="Canva Sans Bold"/>
                <a:cs typeface="Canva Sans Bold"/>
                <a:sym typeface="Canva Sans Bold"/>
              </a:rPr>
              <a:t>Empower your learners with the knowledge and skills they need to take action on sustainability.</a:t>
            </a:r>
          </a:p>
          <a:p>
            <a:pPr algn="ctr">
              <a:lnSpc>
                <a:spcPts val="4910"/>
              </a:lnSpc>
            </a:pPr>
            <a:endParaRPr lang="en-US" sz="3507" b="1">
              <a:solidFill>
                <a:srgbClr val="FFFFFF"/>
              </a:solidFill>
              <a:latin typeface="Canva Sans Bold"/>
              <a:ea typeface="Canva Sans Bold"/>
              <a:cs typeface="Canva Sans Bold"/>
              <a:sym typeface="Canva Sans Bo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84311"/>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Freeform 4"/>
          <p:cNvSpPr/>
          <p:nvPr/>
        </p:nvSpPr>
        <p:spPr>
          <a:xfrm>
            <a:off x="124095" y="242109"/>
            <a:ext cx="3016564" cy="3415305"/>
          </a:xfrm>
          <a:custGeom>
            <a:avLst/>
            <a:gdLst/>
            <a:ahLst/>
            <a:cxnLst/>
            <a:rect l="l" t="t" r="r" b="b"/>
            <a:pathLst>
              <a:path w="3016564" h="3415305">
                <a:moveTo>
                  <a:pt x="0" y="0"/>
                </a:moveTo>
                <a:lnTo>
                  <a:pt x="3016564" y="0"/>
                </a:lnTo>
                <a:lnTo>
                  <a:pt x="3016564" y="3415305"/>
                </a:lnTo>
                <a:lnTo>
                  <a:pt x="0" y="3415305"/>
                </a:lnTo>
                <a:lnTo>
                  <a:pt x="0" y="0"/>
                </a:lnTo>
                <a:close/>
              </a:path>
            </a:pathLst>
          </a:custGeom>
          <a:blipFill>
            <a:blip r:embed="rId4"/>
            <a:stretch>
              <a:fillRect/>
            </a:stretch>
          </a:blipFill>
        </p:spPr>
        <p:txBody>
          <a:bodyPr/>
          <a:lstStyle/>
          <a:p>
            <a:endParaRPr lang="en-US"/>
          </a:p>
        </p:txBody>
      </p:sp>
      <p:sp>
        <p:nvSpPr>
          <p:cNvPr id="5" name="Freeform 5"/>
          <p:cNvSpPr/>
          <p:nvPr/>
        </p:nvSpPr>
        <p:spPr>
          <a:xfrm>
            <a:off x="3505207" y="242109"/>
            <a:ext cx="2933220" cy="4442304"/>
          </a:xfrm>
          <a:custGeom>
            <a:avLst/>
            <a:gdLst/>
            <a:ahLst/>
            <a:cxnLst/>
            <a:rect l="l" t="t" r="r" b="b"/>
            <a:pathLst>
              <a:path w="2933220" h="4442304">
                <a:moveTo>
                  <a:pt x="0" y="0"/>
                </a:moveTo>
                <a:lnTo>
                  <a:pt x="2933220" y="0"/>
                </a:lnTo>
                <a:lnTo>
                  <a:pt x="2933220" y="4442304"/>
                </a:lnTo>
                <a:lnTo>
                  <a:pt x="0" y="4442304"/>
                </a:lnTo>
                <a:lnTo>
                  <a:pt x="0" y="0"/>
                </a:lnTo>
                <a:close/>
              </a:path>
            </a:pathLst>
          </a:custGeom>
          <a:blipFill>
            <a:blip r:embed="rId5"/>
            <a:stretch>
              <a:fillRect/>
            </a:stretch>
          </a:blipFill>
        </p:spPr>
        <p:txBody>
          <a:bodyPr/>
          <a:lstStyle/>
          <a:p>
            <a:endParaRPr lang="en-US"/>
          </a:p>
        </p:txBody>
      </p:sp>
      <p:sp>
        <p:nvSpPr>
          <p:cNvPr id="6" name="Freeform 6"/>
          <p:cNvSpPr/>
          <p:nvPr/>
        </p:nvSpPr>
        <p:spPr>
          <a:xfrm>
            <a:off x="6896280" y="242109"/>
            <a:ext cx="4266208" cy="4223215"/>
          </a:xfrm>
          <a:custGeom>
            <a:avLst/>
            <a:gdLst/>
            <a:ahLst/>
            <a:cxnLst/>
            <a:rect l="l" t="t" r="r" b="b"/>
            <a:pathLst>
              <a:path w="4266208" h="4223215">
                <a:moveTo>
                  <a:pt x="0" y="0"/>
                </a:moveTo>
                <a:lnTo>
                  <a:pt x="4266208" y="0"/>
                </a:lnTo>
                <a:lnTo>
                  <a:pt x="4266208" y="4223216"/>
                </a:lnTo>
                <a:lnTo>
                  <a:pt x="0" y="4223216"/>
                </a:lnTo>
                <a:lnTo>
                  <a:pt x="0" y="0"/>
                </a:lnTo>
                <a:close/>
              </a:path>
            </a:pathLst>
          </a:custGeom>
          <a:blipFill>
            <a:blip r:embed="rId6"/>
            <a:stretch>
              <a:fillRect/>
            </a:stretch>
          </a:blipFill>
        </p:spPr>
        <p:txBody>
          <a:bodyPr/>
          <a:lstStyle/>
          <a:p>
            <a:endParaRPr lang="en-US"/>
          </a:p>
        </p:txBody>
      </p:sp>
      <p:sp>
        <p:nvSpPr>
          <p:cNvPr id="7" name="Freeform 7"/>
          <p:cNvSpPr/>
          <p:nvPr/>
        </p:nvSpPr>
        <p:spPr>
          <a:xfrm>
            <a:off x="124095" y="5069203"/>
            <a:ext cx="4070491" cy="4189097"/>
          </a:xfrm>
          <a:custGeom>
            <a:avLst/>
            <a:gdLst/>
            <a:ahLst/>
            <a:cxnLst/>
            <a:rect l="l" t="t" r="r" b="b"/>
            <a:pathLst>
              <a:path w="4070491" h="4189097">
                <a:moveTo>
                  <a:pt x="0" y="0"/>
                </a:moveTo>
                <a:lnTo>
                  <a:pt x="4070492" y="0"/>
                </a:lnTo>
                <a:lnTo>
                  <a:pt x="4070492" y="4189097"/>
                </a:lnTo>
                <a:lnTo>
                  <a:pt x="0" y="4189097"/>
                </a:lnTo>
                <a:lnTo>
                  <a:pt x="0" y="0"/>
                </a:lnTo>
                <a:close/>
              </a:path>
            </a:pathLst>
          </a:custGeom>
          <a:blipFill>
            <a:blip r:embed="rId7"/>
            <a:stretch>
              <a:fillRect l="-106" r="-106"/>
            </a:stretch>
          </a:blipFill>
        </p:spPr>
        <p:txBody>
          <a:bodyPr/>
          <a:lstStyle/>
          <a:p>
            <a:endParaRPr lang="en-US"/>
          </a:p>
        </p:txBody>
      </p:sp>
      <p:sp>
        <p:nvSpPr>
          <p:cNvPr id="8" name="Freeform 8"/>
          <p:cNvSpPr/>
          <p:nvPr/>
        </p:nvSpPr>
        <p:spPr>
          <a:xfrm>
            <a:off x="4588595" y="5143500"/>
            <a:ext cx="4555405" cy="3450720"/>
          </a:xfrm>
          <a:custGeom>
            <a:avLst/>
            <a:gdLst/>
            <a:ahLst/>
            <a:cxnLst/>
            <a:rect l="l" t="t" r="r" b="b"/>
            <a:pathLst>
              <a:path w="4555405" h="3450720">
                <a:moveTo>
                  <a:pt x="0" y="0"/>
                </a:moveTo>
                <a:lnTo>
                  <a:pt x="4555405" y="0"/>
                </a:lnTo>
                <a:lnTo>
                  <a:pt x="4555405" y="3450720"/>
                </a:lnTo>
                <a:lnTo>
                  <a:pt x="0" y="3450720"/>
                </a:lnTo>
                <a:lnTo>
                  <a:pt x="0" y="0"/>
                </a:lnTo>
                <a:close/>
              </a:path>
            </a:pathLst>
          </a:custGeom>
          <a:blipFill>
            <a:blip r:embed="rId8"/>
            <a:stretch>
              <a:fillRect/>
            </a:stretch>
          </a:blipFill>
        </p:spPr>
        <p:txBody>
          <a:bodyPr/>
          <a:lstStyle/>
          <a:p>
            <a:endParaRPr lang="en-US"/>
          </a:p>
        </p:txBody>
      </p:sp>
      <p:sp>
        <p:nvSpPr>
          <p:cNvPr id="9" name="Freeform 9"/>
          <p:cNvSpPr/>
          <p:nvPr/>
        </p:nvSpPr>
        <p:spPr>
          <a:xfrm>
            <a:off x="9418591" y="4800702"/>
            <a:ext cx="3487795" cy="4589203"/>
          </a:xfrm>
          <a:custGeom>
            <a:avLst/>
            <a:gdLst/>
            <a:ahLst/>
            <a:cxnLst/>
            <a:rect l="l" t="t" r="r" b="b"/>
            <a:pathLst>
              <a:path w="3487795" h="4589203">
                <a:moveTo>
                  <a:pt x="0" y="0"/>
                </a:moveTo>
                <a:lnTo>
                  <a:pt x="3487794" y="0"/>
                </a:lnTo>
                <a:lnTo>
                  <a:pt x="3487794" y="4589203"/>
                </a:lnTo>
                <a:lnTo>
                  <a:pt x="0" y="4589203"/>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84311"/>
            <a:ext cx="26506434" cy="11970025"/>
          </a:xfrm>
          <a:custGeom>
            <a:avLst/>
            <a:gdLst/>
            <a:ahLst/>
            <a:cxnLst/>
            <a:rect l="l" t="t" r="r" b="b"/>
            <a:pathLst>
              <a:path w="26506434" h="11970025">
                <a:moveTo>
                  <a:pt x="0" y="0"/>
                </a:moveTo>
                <a:lnTo>
                  <a:pt x="26506434" y="0"/>
                </a:lnTo>
                <a:lnTo>
                  <a:pt x="26506434" y="11970025"/>
                </a:lnTo>
                <a:lnTo>
                  <a:pt x="0" y="11970025"/>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32962" y="124774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4306728"/>
            <a:ext cx="13015194" cy="892698"/>
          </a:xfrm>
          <a:prstGeom prst="rect">
            <a:avLst/>
          </a:prstGeom>
        </p:spPr>
        <p:txBody>
          <a:bodyPr lIns="0" tIns="0" rIns="0" bIns="0" rtlCol="0" anchor="t">
            <a:spAutoFit/>
          </a:bodyPr>
          <a:lstStyle/>
          <a:p>
            <a:pPr algn="ctr">
              <a:lnSpc>
                <a:spcPts val="7362"/>
              </a:lnSpc>
            </a:pPr>
            <a:r>
              <a:rPr lang="en-US" sz="5258" b="1">
                <a:solidFill>
                  <a:srgbClr val="FFFFFF"/>
                </a:solidFill>
                <a:latin typeface="Canva Sans Bold"/>
                <a:ea typeface="Canva Sans Bold"/>
                <a:cs typeface="Canva Sans Bold"/>
                <a:sym typeface="Canva Sans Bold"/>
              </a:rPr>
              <a:t>www.thesustainablesacademy.org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7309" y="-841513"/>
            <a:ext cx="26506434" cy="11970025"/>
          </a:xfrm>
          <a:custGeom>
            <a:avLst/>
            <a:gdLst/>
            <a:ahLst/>
            <a:cxnLst/>
            <a:rect l="l" t="t" r="r" b="b"/>
            <a:pathLst>
              <a:path w="26506434" h="11970025">
                <a:moveTo>
                  <a:pt x="0" y="0"/>
                </a:moveTo>
                <a:lnTo>
                  <a:pt x="26506434" y="0"/>
                </a:lnTo>
                <a:lnTo>
                  <a:pt x="26506434" y="11970026"/>
                </a:lnTo>
                <a:lnTo>
                  <a:pt x="0" y="11970026"/>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4216250" y="-135255"/>
            <a:ext cx="4100325" cy="4100325"/>
          </a:xfrm>
          <a:custGeom>
            <a:avLst/>
            <a:gdLst/>
            <a:ahLst/>
            <a:cxnLst/>
            <a:rect l="l" t="t" r="r" b="b"/>
            <a:pathLst>
              <a:path w="4100325" h="4100325">
                <a:moveTo>
                  <a:pt x="0" y="0"/>
                </a:moveTo>
                <a:lnTo>
                  <a:pt x="4100325" y="0"/>
                </a:lnTo>
                <a:lnTo>
                  <a:pt x="4100325" y="4100325"/>
                </a:lnTo>
                <a:lnTo>
                  <a:pt x="0" y="4100325"/>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1755485" y="3965070"/>
            <a:ext cx="6925345" cy="6341863"/>
            <a:chOff x="0" y="0"/>
            <a:chExt cx="1823959" cy="1670285"/>
          </a:xfrm>
        </p:grpSpPr>
        <p:sp>
          <p:nvSpPr>
            <p:cNvPr id="5" name="Freeform 5"/>
            <p:cNvSpPr/>
            <p:nvPr/>
          </p:nvSpPr>
          <p:spPr>
            <a:xfrm>
              <a:off x="0" y="0"/>
              <a:ext cx="1823959" cy="1670285"/>
            </a:xfrm>
            <a:custGeom>
              <a:avLst/>
              <a:gdLst/>
              <a:ahLst/>
              <a:cxnLst/>
              <a:rect l="l" t="t" r="r" b="b"/>
              <a:pathLst>
                <a:path w="1823959" h="1670285">
                  <a:moveTo>
                    <a:pt x="0" y="0"/>
                  </a:moveTo>
                  <a:lnTo>
                    <a:pt x="1823959" y="0"/>
                  </a:lnTo>
                  <a:lnTo>
                    <a:pt x="1823959" y="1670285"/>
                  </a:lnTo>
                  <a:lnTo>
                    <a:pt x="0" y="1670285"/>
                  </a:lnTo>
                  <a:close/>
                </a:path>
              </a:pathLst>
            </a:custGeom>
            <a:solidFill>
              <a:srgbClr val="E86094"/>
            </a:solidFill>
          </p:spPr>
          <p:txBody>
            <a:bodyPr/>
            <a:lstStyle/>
            <a:p>
              <a:endParaRPr lang="en-US"/>
            </a:p>
          </p:txBody>
        </p:sp>
        <p:sp>
          <p:nvSpPr>
            <p:cNvPr id="6" name="TextBox 6"/>
            <p:cNvSpPr txBox="1"/>
            <p:nvPr/>
          </p:nvSpPr>
          <p:spPr>
            <a:xfrm>
              <a:off x="0" y="-38100"/>
              <a:ext cx="1823959" cy="170838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9555214" y="2050163"/>
            <a:ext cx="4361380" cy="10006991"/>
          </a:xfrm>
          <a:custGeom>
            <a:avLst/>
            <a:gdLst/>
            <a:ahLst/>
            <a:cxnLst/>
            <a:rect l="l" t="t" r="r" b="b"/>
            <a:pathLst>
              <a:path w="4361380" h="10006991">
                <a:moveTo>
                  <a:pt x="0" y="0"/>
                </a:moveTo>
                <a:lnTo>
                  <a:pt x="4361380" y="0"/>
                </a:lnTo>
                <a:lnTo>
                  <a:pt x="4361380" y="10006991"/>
                </a:lnTo>
                <a:lnTo>
                  <a:pt x="0" y="10006991"/>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726691" y="720104"/>
            <a:ext cx="12547253" cy="1194803"/>
          </a:xfrm>
          <a:prstGeom prst="rect">
            <a:avLst/>
          </a:prstGeom>
        </p:spPr>
        <p:txBody>
          <a:bodyPr lIns="0" tIns="0" rIns="0" bIns="0" rtlCol="0" anchor="t">
            <a:spAutoFit/>
          </a:bodyPr>
          <a:lstStyle/>
          <a:p>
            <a:pPr algn="l">
              <a:lnSpc>
                <a:spcPts val="4601"/>
              </a:lnSpc>
            </a:pPr>
            <a:r>
              <a:rPr lang="en-US" sz="4424" b="1">
                <a:solidFill>
                  <a:srgbClr val="FFFFFF"/>
                </a:solidFill>
                <a:latin typeface="Canva Sans Bold"/>
                <a:ea typeface="Canva Sans Bold"/>
                <a:cs typeface="Canva Sans Bold"/>
                <a:sym typeface="Canva Sans Bold"/>
              </a:rPr>
              <a:t>Introduction to The Sustainables Academy</a:t>
            </a:r>
          </a:p>
          <a:p>
            <a:pPr algn="l">
              <a:lnSpc>
                <a:spcPts val="4601"/>
              </a:lnSpc>
            </a:pPr>
            <a:r>
              <a:rPr lang="en-US" sz="4424">
                <a:solidFill>
                  <a:srgbClr val="FFFFFF"/>
                </a:solidFill>
                <a:latin typeface="Canva Sans"/>
                <a:ea typeface="Canva Sans"/>
                <a:cs typeface="Canva Sans"/>
                <a:sym typeface="Canva Sans"/>
              </a:rPr>
              <a:t>-</a:t>
            </a:r>
            <a:r>
              <a:rPr lang="en-US" sz="4424" b="1">
                <a:solidFill>
                  <a:srgbClr val="FFFFFF"/>
                </a:solidFill>
                <a:latin typeface="Canva Sans Bold"/>
                <a:ea typeface="Canva Sans Bold"/>
                <a:cs typeface="Canva Sans Bold"/>
                <a:sym typeface="Canva Sans Bold"/>
              </a:rPr>
              <a:t> A Not-for-Profit Free Resource for Education</a:t>
            </a:r>
          </a:p>
        </p:txBody>
      </p:sp>
      <p:sp>
        <p:nvSpPr>
          <p:cNvPr id="9" name="TextBox 9"/>
          <p:cNvSpPr txBox="1"/>
          <p:nvPr/>
        </p:nvSpPr>
        <p:spPr>
          <a:xfrm>
            <a:off x="423617" y="4112131"/>
            <a:ext cx="9671920" cy="5981065"/>
          </a:xfrm>
          <a:prstGeom prst="rect">
            <a:avLst/>
          </a:prstGeom>
        </p:spPr>
        <p:txBody>
          <a:bodyPr lIns="0" tIns="0" rIns="0" bIns="0" rtlCol="0" anchor="t">
            <a:spAutoFit/>
          </a:bodyPr>
          <a:lstStyle/>
          <a:p>
            <a:pPr algn="ctr">
              <a:lnSpc>
                <a:spcPts val="4759"/>
              </a:lnSpc>
            </a:pPr>
            <a:r>
              <a:rPr lang="en-US" sz="3399" b="1">
                <a:solidFill>
                  <a:srgbClr val="FFFFFF"/>
                </a:solidFill>
                <a:latin typeface="Canva Sans Bold"/>
                <a:ea typeface="Canva Sans Bold"/>
                <a:cs typeface="Canva Sans Bold"/>
                <a:sym typeface="Canva Sans Bold"/>
              </a:rPr>
              <a:t>Core Principles</a:t>
            </a:r>
          </a:p>
          <a:p>
            <a:pPr marL="734059" lvl="1" indent="-367030" algn="ctr">
              <a:lnSpc>
                <a:spcPts val="4759"/>
              </a:lnSpc>
              <a:buFont typeface="Arial"/>
              <a:buChar char="•"/>
            </a:pPr>
            <a:r>
              <a:rPr lang="en-US" sz="3399" b="1">
                <a:solidFill>
                  <a:srgbClr val="FFFFFF"/>
                </a:solidFill>
                <a:latin typeface="Canva Sans Bold"/>
                <a:ea typeface="Canva Sans Bold"/>
                <a:cs typeface="Canva Sans Bold"/>
                <a:sym typeface="Canva Sans Bold"/>
              </a:rPr>
              <a:t>Earth Resources and Earth Stewardship at the heart of learning.</a:t>
            </a:r>
          </a:p>
          <a:p>
            <a:pPr algn="ctr">
              <a:lnSpc>
                <a:spcPts val="4759"/>
              </a:lnSpc>
            </a:pPr>
            <a:endParaRPr lang="en-US" sz="3399" b="1">
              <a:solidFill>
                <a:srgbClr val="FFFFFF"/>
              </a:solidFill>
              <a:latin typeface="Canva Sans Bold"/>
              <a:ea typeface="Canva Sans Bold"/>
              <a:cs typeface="Canva Sans Bold"/>
              <a:sym typeface="Canva Sans Bold"/>
            </a:endParaRPr>
          </a:p>
          <a:p>
            <a:pPr marL="734059" lvl="1" indent="-367030" algn="ctr">
              <a:lnSpc>
                <a:spcPts val="4759"/>
              </a:lnSpc>
              <a:buFont typeface="Arial"/>
              <a:buChar char="•"/>
            </a:pPr>
            <a:r>
              <a:rPr lang="en-US" sz="3399" b="1">
                <a:solidFill>
                  <a:srgbClr val="FFFFFF"/>
                </a:solidFill>
                <a:latin typeface="Canva Sans Bold"/>
                <a:ea typeface="Canva Sans Bold"/>
                <a:cs typeface="Canva Sans Bold"/>
                <a:sym typeface="Canva Sans Bold"/>
              </a:rPr>
              <a:t>Three Pillars of Sustainability: Environmental, Social, and Economic.</a:t>
            </a:r>
          </a:p>
          <a:p>
            <a:pPr algn="ctr">
              <a:lnSpc>
                <a:spcPts val="4759"/>
              </a:lnSpc>
            </a:pPr>
            <a:endParaRPr lang="en-US" sz="3399" b="1">
              <a:solidFill>
                <a:srgbClr val="FFFFFF"/>
              </a:solidFill>
              <a:latin typeface="Canva Sans Bold"/>
              <a:ea typeface="Canva Sans Bold"/>
              <a:cs typeface="Canva Sans Bold"/>
              <a:sym typeface="Canva Sans Bold"/>
            </a:endParaRPr>
          </a:p>
          <a:p>
            <a:pPr marL="734059" lvl="1" indent="-367030" algn="ctr">
              <a:lnSpc>
                <a:spcPts val="4759"/>
              </a:lnSpc>
              <a:buFont typeface="Arial"/>
              <a:buChar char="•"/>
            </a:pPr>
            <a:r>
              <a:rPr lang="en-US" sz="3399" b="1">
                <a:solidFill>
                  <a:srgbClr val="FFFFFF"/>
                </a:solidFill>
                <a:latin typeface="Canva Sans Bold"/>
                <a:ea typeface="Canva Sans Bold"/>
                <a:cs typeface="Canva Sans Bold"/>
                <a:sym typeface="Canva Sans Bold"/>
              </a:rPr>
              <a:t>A holistic approach to integrating sustainability across subjects.</a:t>
            </a:r>
          </a:p>
          <a:p>
            <a:pPr algn="ctr">
              <a:lnSpc>
                <a:spcPts val="4759"/>
              </a:lnSpc>
            </a:pPr>
            <a:endParaRPr lang="en-US" sz="3399" b="1">
              <a:solidFill>
                <a:srgbClr val="FFFFFF"/>
              </a:solidFill>
              <a:latin typeface="Canva Sans Bold"/>
              <a:ea typeface="Canva Sans Bold"/>
              <a:cs typeface="Canva Sans Bold"/>
              <a:sym typeface="Canva Sans Bold"/>
            </a:endParaRPr>
          </a:p>
        </p:txBody>
      </p:sp>
      <p:sp>
        <p:nvSpPr>
          <p:cNvPr id="10" name="TextBox 10"/>
          <p:cNvSpPr txBox="1"/>
          <p:nvPr/>
        </p:nvSpPr>
        <p:spPr>
          <a:xfrm>
            <a:off x="12487053" y="4308091"/>
            <a:ext cx="5462208" cy="5978909"/>
          </a:xfrm>
          <a:prstGeom prst="rect">
            <a:avLst/>
          </a:prstGeom>
        </p:spPr>
        <p:txBody>
          <a:bodyPr lIns="0" tIns="0" rIns="0" bIns="0" rtlCol="0" anchor="t">
            <a:spAutoFit/>
          </a:bodyPr>
          <a:lstStyle/>
          <a:p>
            <a:pPr marL="428538" lvl="1" indent="-214269" algn="l">
              <a:lnSpc>
                <a:spcPts val="2778"/>
              </a:lnSpc>
              <a:buFont typeface="Arial"/>
              <a:buChar char="•"/>
            </a:pPr>
            <a:r>
              <a:rPr lang="en-US" sz="1984" b="1">
                <a:solidFill>
                  <a:srgbClr val="3E2128"/>
                </a:solidFill>
                <a:latin typeface="Canva Sans Bold"/>
                <a:ea typeface="Canva Sans Bold"/>
                <a:cs typeface="Canva Sans Bold"/>
                <a:sym typeface="Canva Sans Bold"/>
              </a:rPr>
              <a:t>Real Example: Incorporate "The Water Princess" by Susan Verde, which addresses water conservation. This could be part of an outdoor classroom activity where children measure water usage in the school (e.g., water fountains, hand washing stations), and then create solutions to reduce consumption.</a:t>
            </a:r>
          </a:p>
          <a:p>
            <a:pPr marL="428538" lvl="1" indent="-214269" algn="l">
              <a:lnSpc>
                <a:spcPts val="2778"/>
              </a:lnSpc>
              <a:buFont typeface="Arial"/>
              <a:buChar char="•"/>
            </a:pPr>
            <a:r>
              <a:rPr lang="en-US" sz="1984" b="1">
                <a:solidFill>
                  <a:srgbClr val="3E2128"/>
                </a:solidFill>
                <a:latin typeface="Canva Sans Bold"/>
                <a:ea typeface="Canva Sans Bold"/>
                <a:cs typeface="Canva Sans Bold"/>
                <a:sym typeface="Canva Sans Bold"/>
              </a:rPr>
              <a:t>Inside Classroom: Students could map out how water moves through the school, identifying where they can save water.</a:t>
            </a:r>
          </a:p>
          <a:p>
            <a:pPr marL="428538" lvl="1" indent="-214269" algn="l">
              <a:lnSpc>
                <a:spcPts val="2778"/>
              </a:lnSpc>
              <a:buFont typeface="Arial"/>
              <a:buChar char="•"/>
            </a:pPr>
            <a:r>
              <a:rPr lang="en-US" sz="1984" b="1">
                <a:solidFill>
                  <a:srgbClr val="3E2128"/>
                </a:solidFill>
                <a:latin typeface="Canva Sans Bold"/>
                <a:ea typeface="Canva Sans Bold"/>
                <a:cs typeface="Canva Sans Bold"/>
                <a:sym typeface="Canva Sans Bold"/>
              </a:rPr>
              <a:t>Outside Classroom: Plan a water conservation campaign around school grounds or with the local community.</a:t>
            </a:r>
          </a:p>
          <a:p>
            <a:pPr algn="l">
              <a:lnSpc>
                <a:spcPts val="2778"/>
              </a:lnSpc>
            </a:pPr>
            <a:endParaRPr lang="en-US" sz="1984" b="1">
              <a:solidFill>
                <a:srgbClr val="3E2128"/>
              </a:solidFill>
              <a:latin typeface="Canva Sans Bold"/>
              <a:ea typeface="Canva Sans Bold"/>
              <a:cs typeface="Canva Sans Bold"/>
              <a:sym typeface="Canva Sans Bold"/>
            </a:endParaRPr>
          </a:p>
        </p:txBody>
      </p:sp>
      <p:sp>
        <p:nvSpPr>
          <p:cNvPr id="11" name="TextBox 11"/>
          <p:cNvSpPr txBox="1"/>
          <p:nvPr/>
        </p:nvSpPr>
        <p:spPr>
          <a:xfrm>
            <a:off x="3835003" y="2631038"/>
            <a:ext cx="6791592" cy="1334032"/>
          </a:xfrm>
          <a:prstGeom prst="rect">
            <a:avLst/>
          </a:prstGeom>
        </p:spPr>
        <p:txBody>
          <a:bodyPr lIns="0" tIns="0" rIns="0" bIns="0" rtlCol="0" anchor="t">
            <a:spAutoFit/>
          </a:bodyPr>
          <a:lstStyle/>
          <a:p>
            <a:pPr algn="l">
              <a:lnSpc>
                <a:spcPts val="3590"/>
              </a:lnSpc>
            </a:pPr>
            <a:r>
              <a:rPr lang="en-US" sz="2564" b="1">
                <a:solidFill>
                  <a:srgbClr val="FFFFFF"/>
                </a:solidFill>
                <a:latin typeface="Canva Sans Bold"/>
                <a:ea typeface="Canva Sans Bold"/>
                <a:cs typeface="Canva Sans Bold"/>
                <a:sym typeface="Canva Sans Bold"/>
              </a:rPr>
              <a:t>Focus: Sustainability, Climate Mental Health, and Circular Economy Curriculum.</a:t>
            </a:r>
          </a:p>
          <a:p>
            <a:pPr algn="l">
              <a:lnSpc>
                <a:spcPts val="3590"/>
              </a:lnSpc>
            </a:pPr>
            <a:endParaRPr lang="en-US" sz="2564" b="1">
              <a:solidFill>
                <a:srgbClr val="FFFFFF"/>
              </a:solidFill>
              <a:latin typeface="Canva Sans Bold"/>
              <a:ea typeface="Canva Sans Bold"/>
              <a:cs typeface="Canva Sans Bold"/>
              <a:sym typeface="Canva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7309" y="-841513"/>
            <a:ext cx="26506434" cy="11970025"/>
          </a:xfrm>
          <a:custGeom>
            <a:avLst/>
            <a:gdLst/>
            <a:ahLst/>
            <a:cxnLst/>
            <a:rect l="l" t="t" r="r" b="b"/>
            <a:pathLst>
              <a:path w="26506434" h="11970025">
                <a:moveTo>
                  <a:pt x="0" y="0"/>
                </a:moveTo>
                <a:lnTo>
                  <a:pt x="26506434" y="0"/>
                </a:lnTo>
                <a:lnTo>
                  <a:pt x="26506434" y="11970026"/>
                </a:lnTo>
                <a:lnTo>
                  <a:pt x="0" y="11970026"/>
                </a:lnTo>
                <a:lnTo>
                  <a:pt x="0" y="0"/>
                </a:lnTo>
                <a:close/>
              </a:path>
            </a:pathLst>
          </a:custGeom>
          <a:blipFill>
            <a:blip r:embed="rId2"/>
            <a:stretch>
              <a:fillRect t="-23767" b="-23767"/>
            </a:stretch>
          </a:blipFill>
        </p:spPr>
        <p:txBody>
          <a:bodyPr/>
          <a:lstStyle/>
          <a:p>
            <a:endParaRPr lang="en-US"/>
          </a:p>
        </p:txBody>
      </p:sp>
      <p:sp>
        <p:nvSpPr>
          <p:cNvPr id="3" name="Freeform 3"/>
          <p:cNvSpPr/>
          <p:nvPr/>
        </p:nvSpPr>
        <p:spPr>
          <a:xfrm>
            <a:off x="11865893" y="796561"/>
            <a:ext cx="5393407" cy="9490439"/>
          </a:xfrm>
          <a:custGeom>
            <a:avLst/>
            <a:gdLst/>
            <a:ahLst/>
            <a:cxnLst/>
            <a:rect l="l" t="t" r="r" b="b"/>
            <a:pathLst>
              <a:path w="5393407" h="9490439">
                <a:moveTo>
                  <a:pt x="0" y="0"/>
                </a:moveTo>
                <a:lnTo>
                  <a:pt x="5393407" y="0"/>
                </a:lnTo>
                <a:lnTo>
                  <a:pt x="5393407" y="9490439"/>
                </a:lnTo>
                <a:lnTo>
                  <a:pt x="0" y="949043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940657" y="2858923"/>
            <a:ext cx="12156251" cy="3700275"/>
          </a:xfrm>
          <a:prstGeom prst="rect">
            <a:avLst/>
          </a:prstGeom>
        </p:spPr>
        <p:txBody>
          <a:bodyPr lIns="0" tIns="0" rIns="0" bIns="0" rtlCol="0" anchor="t">
            <a:spAutoFit/>
          </a:bodyPr>
          <a:lstStyle/>
          <a:p>
            <a:pPr algn="ctr">
              <a:lnSpc>
                <a:spcPts val="7410"/>
              </a:lnSpc>
            </a:pPr>
            <a:r>
              <a:rPr lang="en-US" sz="5293" b="1">
                <a:solidFill>
                  <a:srgbClr val="FFFFFF"/>
                </a:solidFill>
                <a:latin typeface="Canva Sans Bold"/>
                <a:ea typeface="Canva Sans Bold"/>
                <a:cs typeface="Canva Sans Bold"/>
                <a:sym typeface="Canva Sans Bold"/>
              </a:rPr>
              <a:t>Phenomenon Question:</a:t>
            </a:r>
          </a:p>
          <a:p>
            <a:pPr algn="ctr">
              <a:lnSpc>
                <a:spcPts val="7410"/>
              </a:lnSpc>
              <a:spcBef>
                <a:spcPct val="0"/>
              </a:spcBef>
            </a:pPr>
            <a:r>
              <a:rPr lang="en-US" sz="5293" b="1">
                <a:solidFill>
                  <a:srgbClr val="FFFFFF"/>
                </a:solidFill>
                <a:latin typeface="Canva Sans Bold"/>
                <a:ea typeface="Canva Sans Bold"/>
                <a:cs typeface="Canva Sans Bold"/>
                <a:sym typeface="Canva Sans Bold"/>
              </a:rPr>
              <a:t>"How could we use Earth’s resources </a:t>
            </a:r>
          </a:p>
          <a:p>
            <a:pPr algn="ctr">
              <a:lnSpc>
                <a:spcPts val="7410"/>
              </a:lnSpc>
              <a:spcBef>
                <a:spcPct val="0"/>
              </a:spcBef>
            </a:pPr>
            <a:r>
              <a:rPr lang="en-US" sz="5293" b="1">
                <a:solidFill>
                  <a:srgbClr val="FFFFFF"/>
                </a:solidFill>
                <a:latin typeface="Canva Sans Bold"/>
                <a:ea typeface="Canva Sans Bold"/>
                <a:cs typeface="Canva Sans Bold"/>
                <a:sym typeface="Canva Sans Bold"/>
              </a:rPr>
              <a:t>in a way that helps the planet</a:t>
            </a:r>
          </a:p>
          <a:p>
            <a:pPr algn="ctr">
              <a:lnSpc>
                <a:spcPts val="7410"/>
              </a:lnSpc>
              <a:spcBef>
                <a:spcPct val="0"/>
              </a:spcBef>
            </a:pPr>
            <a:r>
              <a:rPr lang="en-US" sz="5293" b="1">
                <a:solidFill>
                  <a:srgbClr val="FFFFFF"/>
                </a:solidFill>
                <a:latin typeface="Canva Sans Bold"/>
                <a:ea typeface="Canva Sans Bold"/>
                <a:cs typeface="Canva Sans Bold"/>
                <a:sym typeface="Canva Sans Bold"/>
              </a:rPr>
              <a:t> and all living things thrive?"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83025"/>
            <a:ext cx="29146241" cy="11970025"/>
          </a:xfrm>
          <a:custGeom>
            <a:avLst/>
            <a:gdLst/>
            <a:ahLst/>
            <a:cxnLst/>
            <a:rect l="l" t="t" r="r" b="b"/>
            <a:pathLst>
              <a:path w="29146241" h="11970025">
                <a:moveTo>
                  <a:pt x="0" y="0"/>
                </a:moveTo>
                <a:lnTo>
                  <a:pt x="29146241" y="0"/>
                </a:lnTo>
                <a:lnTo>
                  <a:pt x="29146241" y="11970025"/>
                </a:lnTo>
                <a:lnTo>
                  <a:pt x="0" y="11970025"/>
                </a:lnTo>
                <a:lnTo>
                  <a:pt x="0" y="0"/>
                </a:lnTo>
                <a:close/>
              </a:path>
            </a:pathLst>
          </a:custGeom>
          <a:blipFill>
            <a:blip r:embed="rId2"/>
            <a:stretch>
              <a:fillRect t="-31113" b="-31113"/>
            </a:stretch>
          </a:blipFill>
        </p:spPr>
        <p:txBody>
          <a:bodyPr/>
          <a:lstStyle/>
          <a:p>
            <a:endParaRPr lang="en-US"/>
          </a:p>
        </p:txBody>
      </p:sp>
      <p:sp>
        <p:nvSpPr>
          <p:cNvPr id="3" name="TextBox 3"/>
          <p:cNvSpPr txBox="1"/>
          <p:nvPr/>
        </p:nvSpPr>
        <p:spPr>
          <a:xfrm>
            <a:off x="0" y="989098"/>
            <a:ext cx="14573121" cy="1441505"/>
          </a:xfrm>
          <a:prstGeom prst="rect">
            <a:avLst/>
          </a:prstGeom>
        </p:spPr>
        <p:txBody>
          <a:bodyPr lIns="0" tIns="0" rIns="0" bIns="0" rtlCol="0" anchor="t">
            <a:spAutoFit/>
          </a:bodyPr>
          <a:lstStyle/>
          <a:p>
            <a:pPr algn="ctr">
              <a:lnSpc>
                <a:spcPts val="5846"/>
              </a:lnSpc>
            </a:pPr>
            <a:r>
              <a:rPr lang="en-US" sz="4176" b="1">
                <a:solidFill>
                  <a:srgbClr val="FFFFFF"/>
                </a:solidFill>
                <a:latin typeface="Canva Sans Bold"/>
                <a:ea typeface="Canva Sans Bold"/>
                <a:cs typeface="Canva Sans Bold"/>
                <a:sym typeface="Canva Sans Bold"/>
              </a:rPr>
              <a:t>Professional Support </a:t>
            </a:r>
          </a:p>
          <a:p>
            <a:pPr algn="ctr">
              <a:lnSpc>
                <a:spcPts val="5846"/>
              </a:lnSpc>
            </a:pPr>
            <a:r>
              <a:rPr lang="en-US" sz="4176" b="1">
                <a:solidFill>
                  <a:srgbClr val="FFFFFF"/>
                </a:solidFill>
                <a:latin typeface="Canva Sans Bold"/>
                <a:ea typeface="Canva Sans Bold"/>
                <a:cs typeface="Canva Sans Bold"/>
                <a:sym typeface="Canva Sans Bold"/>
              </a:rPr>
              <a:t>- Academic Resources and Pedagogical Approach</a:t>
            </a:r>
          </a:p>
        </p:txBody>
      </p:sp>
      <p:grpSp>
        <p:nvGrpSpPr>
          <p:cNvPr id="4" name="Group 4"/>
          <p:cNvGrpSpPr/>
          <p:nvPr/>
        </p:nvGrpSpPr>
        <p:grpSpPr>
          <a:xfrm>
            <a:off x="10024944" y="4179787"/>
            <a:ext cx="8263056" cy="6107213"/>
            <a:chOff x="0" y="0"/>
            <a:chExt cx="2176278" cy="1608484"/>
          </a:xfrm>
        </p:grpSpPr>
        <p:sp>
          <p:nvSpPr>
            <p:cNvPr id="5" name="Freeform 5"/>
            <p:cNvSpPr/>
            <p:nvPr/>
          </p:nvSpPr>
          <p:spPr>
            <a:xfrm>
              <a:off x="0" y="0"/>
              <a:ext cx="2176278" cy="1608484"/>
            </a:xfrm>
            <a:custGeom>
              <a:avLst/>
              <a:gdLst/>
              <a:ahLst/>
              <a:cxnLst/>
              <a:rect l="l" t="t" r="r" b="b"/>
              <a:pathLst>
                <a:path w="2176278" h="1608484">
                  <a:moveTo>
                    <a:pt x="0" y="0"/>
                  </a:moveTo>
                  <a:lnTo>
                    <a:pt x="2176278" y="0"/>
                  </a:lnTo>
                  <a:lnTo>
                    <a:pt x="2176278" y="1608484"/>
                  </a:lnTo>
                  <a:lnTo>
                    <a:pt x="0" y="1608484"/>
                  </a:lnTo>
                  <a:close/>
                </a:path>
              </a:pathLst>
            </a:custGeom>
            <a:solidFill>
              <a:srgbClr val="E86094"/>
            </a:solidFill>
          </p:spPr>
          <p:txBody>
            <a:bodyPr/>
            <a:lstStyle/>
            <a:p>
              <a:endParaRPr lang="en-US"/>
            </a:p>
          </p:txBody>
        </p:sp>
        <p:sp>
          <p:nvSpPr>
            <p:cNvPr id="6" name="TextBox 6"/>
            <p:cNvSpPr txBox="1"/>
            <p:nvPr/>
          </p:nvSpPr>
          <p:spPr>
            <a:xfrm>
              <a:off x="0" y="-38100"/>
              <a:ext cx="2176278" cy="1646584"/>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rot="-315115">
            <a:off x="12902657" y="34476"/>
            <a:ext cx="6012237" cy="4792254"/>
          </a:xfrm>
          <a:custGeom>
            <a:avLst/>
            <a:gdLst/>
            <a:ahLst/>
            <a:cxnLst/>
            <a:rect l="l" t="t" r="r" b="b"/>
            <a:pathLst>
              <a:path w="6012237" h="4792254">
                <a:moveTo>
                  <a:pt x="0" y="0"/>
                </a:moveTo>
                <a:lnTo>
                  <a:pt x="6012237" y="0"/>
                </a:lnTo>
                <a:lnTo>
                  <a:pt x="6012237" y="4792254"/>
                </a:lnTo>
                <a:lnTo>
                  <a:pt x="0" y="4792254"/>
                </a:lnTo>
                <a:lnTo>
                  <a:pt x="0" y="0"/>
                </a:lnTo>
                <a:close/>
              </a:path>
            </a:pathLst>
          </a:custGeom>
          <a:blipFill>
            <a:blip r:embed="rId3"/>
            <a:stretch>
              <a:fillRect/>
            </a:stretch>
          </a:blipFill>
        </p:spPr>
        <p:txBody>
          <a:bodyPr/>
          <a:lstStyle/>
          <a:p>
            <a:endParaRPr lang="en-US"/>
          </a:p>
        </p:txBody>
      </p:sp>
      <p:sp>
        <p:nvSpPr>
          <p:cNvPr id="8" name="Freeform 8"/>
          <p:cNvSpPr/>
          <p:nvPr/>
        </p:nvSpPr>
        <p:spPr>
          <a:xfrm>
            <a:off x="7933532" y="4301987"/>
            <a:ext cx="2725721" cy="3855334"/>
          </a:xfrm>
          <a:custGeom>
            <a:avLst/>
            <a:gdLst/>
            <a:ahLst/>
            <a:cxnLst/>
            <a:rect l="l" t="t" r="r" b="b"/>
            <a:pathLst>
              <a:path w="2725721" h="3855334">
                <a:moveTo>
                  <a:pt x="0" y="0"/>
                </a:moveTo>
                <a:lnTo>
                  <a:pt x="2725722" y="0"/>
                </a:lnTo>
                <a:lnTo>
                  <a:pt x="2725722" y="3855334"/>
                </a:lnTo>
                <a:lnTo>
                  <a:pt x="0" y="3855334"/>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336610" y="3284976"/>
            <a:ext cx="8666471" cy="6179372"/>
          </a:xfrm>
          <a:prstGeom prst="rect">
            <a:avLst/>
          </a:prstGeom>
        </p:spPr>
        <p:txBody>
          <a:bodyPr lIns="0" tIns="0" rIns="0" bIns="0" rtlCol="0" anchor="t">
            <a:spAutoFit/>
          </a:bodyPr>
          <a:lstStyle/>
          <a:p>
            <a:pPr marL="586737" lvl="1" indent="-293368" algn="l">
              <a:lnSpc>
                <a:spcPts val="3804"/>
              </a:lnSpc>
              <a:buFont typeface="Arial"/>
              <a:buChar char="•"/>
            </a:pPr>
            <a:r>
              <a:rPr lang="en-US" sz="2717" b="1">
                <a:solidFill>
                  <a:srgbClr val="FFFFFF"/>
                </a:solidFill>
                <a:latin typeface="Canva Sans Bold"/>
                <a:ea typeface="Canva Sans Bold"/>
                <a:cs typeface="Canva Sans Bold"/>
                <a:sym typeface="Canva Sans Bold"/>
              </a:rPr>
              <a:t>Resources:</a:t>
            </a:r>
          </a:p>
          <a:p>
            <a:pPr algn="l">
              <a:lnSpc>
                <a:spcPts val="3804"/>
              </a:lnSpc>
            </a:pPr>
            <a:r>
              <a:rPr lang="en-US" sz="2717" b="1">
                <a:solidFill>
                  <a:srgbClr val="FFFFFF"/>
                </a:solidFill>
                <a:latin typeface="Canva Sans Bold"/>
                <a:ea typeface="Canva Sans Bold"/>
                <a:cs typeface="Canva Sans Bold"/>
                <a:sym typeface="Canva Sans Bold"/>
              </a:rPr>
              <a:t>Access academic resource pages on our website.</a:t>
            </a:r>
          </a:p>
          <a:p>
            <a:pPr algn="l">
              <a:lnSpc>
                <a:spcPts val="3804"/>
              </a:lnSpc>
            </a:pPr>
            <a:r>
              <a:rPr lang="en-US" sz="2717" b="1">
                <a:solidFill>
                  <a:srgbClr val="FFFFFF"/>
                </a:solidFill>
                <a:latin typeface="Canva Sans Bold"/>
                <a:ea typeface="Canva Sans Bold"/>
                <a:cs typeface="Canva Sans Bold"/>
                <a:sym typeface="Canva Sans Bold"/>
              </a:rPr>
              <a:t>Books, journals, and peer-reviewed articles supporting learning.</a:t>
            </a:r>
          </a:p>
          <a:p>
            <a:pPr algn="l">
              <a:lnSpc>
                <a:spcPts val="3804"/>
              </a:lnSpc>
            </a:pPr>
            <a:endParaRPr lang="en-US" sz="2717" b="1">
              <a:solidFill>
                <a:srgbClr val="FFFFFF"/>
              </a:solidFill>
              <a:latin typeface="Canva Sans Bold"/>
              <a:ea typeface="Canva Sans Bold"/>
              <a:cs typeface="Canva Sans Bold"/>
              <a:sym typeface="Canva Sans Bold"/>
            </a:endParaRPr>
          </a:p>
          <a:p>
            <a:pPr marL="586737" lvl="1" indent="-293368" algn="l">
              <a:lnSpc>
                <a:spcPts val="3804"/>
              </a:lnSpc>
              <a:buFont typeface="Arial"/>
              <a:buChar char="•"/>
            </a:pPr>
            <a:r>
              <a:rPr lang="en-US" sz="2717" b="1">
                <a:solidFill>
                  <a:srgbClr val="FFFFFF"/>
                </a:solidFill>
                <a:latin typeface="Canva Sans Bold"/>
                <a:ea typeface="Canva Sans Bold"/>
                <a:cs typeface="Canva Sans Bold"/>
                <a:sym typeface="Canva Sans Bold"/>
              </a:rPr>
              <a:t>Pedagogy:</a:t>
            </a:r>
          </a:p>
          <a:p>
            <a:pPr algn="l">
              <a:lnSpc>
                <a:spcPts val="3804"/>
              </a:lnSpc>
            </a:pPr>
            <a:r>
              <a:rPr lang="en-US" sz="2717" b="1">
                <a:solidFill>
                  <a:srgbClr val="FFFFFF"/>
                </a:solidFill>
                <a:latin typeface="Canva Sans Bold"/>
                <a:ea typeface="Canva Sans Bold"/>
                <a:cs typeface="Canva Sans Bold"/>
                <a:sym typeface="Canva Sans Bold"/>
              </a:rPr>
              <a:t>Engages with critical learning theories:</a:t>
            </a:r>
          </a:p>
          <a:p>
            <a:pPr algn="l">
              <a:lnSpc>
                <a:spcPts val="3804"/>
              </a:lnSpc>
            </a:pPr>
            <a:r>
              <a:rPr lang="en-US" sz="2717" b="1">
                <a:solidFill>
                  <a:srgbClr val="FFFFFF"/>
                </a:solidFill>
                <a:latin typeface="Canva Sans Bold"/>
                <a:ea typeface="Canva Sans Bold"/>
                <a:cs typeface="Canva Sans Bold"/>
                <a:sym typeface="Canva Sans Bold"/>
              </a:rPr>
              <a:t>Vygotsky (social constructivism)</a:t>
            </a:r>
          </a:p>
          <a:p>
            <a:pPr algn="l">
              <a:lnSpc>
                <a:spcPts val="3804"/>
              </a:lnSpc>
            </a:pPr>
            <a:r>
              <a:rPr lang="en-US" sz="2717" b="1">
                <a:solidFill>
                  <a:srgbClr val="FFFFFF"/>
                </a:solidFill>
                <a:latin typeface="Canva Sans Bold"/>
                <a:ea typeface="Canva Sans Bold"/>
                <a:cs typeface="Canva Sans Bold"/>
                <a:sym typeface="Canva Sans Bold"/>
              </a:rPr>
              <a:t>Bloom’s Taxonomy (higher-order thinking)</a:t>
            </a:r>
          </a:p>
          <a:p>
            <a:pPr algn="l">
              <a:lnSpc>
                <a:spcPts val="3804"/>
              </a:lnSpc>
            </a:pPr>
            <a:r>
              <a:rPr lang="en-US" sz="2717" b="1">
                <a:solidFill>
                  <a:srgbClr val="FFFFFF"/>
                </a:solidFill>
                <a:latin typeface="Canva Sans Bold"/>
                <a:ea typeface="Canva Sans Bold"/>
                <a:cs typeface="Canva Sans Bold"/>
                <a:sym typeface="Canva Sans Bold"/>
              </a:rPr>
              <a:t>Bruner (discovery learning)</a:t>
            </a:r>
          </a:p>
          <a:p>
            <a:pPr algn="l">
              <a:lnSpc>
                <a:spcPts val="3804"/>
              </a:lnSpc>
            </a:pPr>
            <a:r>
              <a:rPr lang="en-US" sz="2717" b="1">
                <a:solidFill>
                  <a:srgbClr val="FFFFFF"/>
                </a:solidFill>
                <a:latin typeface="Canva Sans Bold"/>
                <a:ea typeface="Canva Sans Bold"/>
                <a:cs typeface="Canva Sans Bold"/>
                <a:sym typeface="Canva Sans Bold"/>
              </a:rPr>
              <a:t>Encourages independent, student-led learning.</a:t>
            </a:r>
          </a:p>
          <a:p>
            <a:pPr algn="l">
              <a:lnSpc>
                <a:spcPts val="3804"/>
              </a:lnSpc>
            </a:pPr>
            <a:r>
              <a:rPr lang="en-US" sz="2717" b="1" u="sng">
                <a:solidFill>
                  <a:srgbClr val="FFFFFF"/>
                </a:solidFill>
                <a:latin typeface="Canva Sans Bold"/>
                <a:ea typeface="Canva Sans Bold"/>
                <a:cs typeface="Canva Sans Bold"/>
                <a:sym typeface="Canva Sans Bold"/>
                <a:hlinkClick r:id="rId5" tooltip="http://www.thesustainablesacademy.org"/>
              </a:rPr>
              <a:t>www.thesustainablesacademy.org</a:t>
            </a:r>
            <a:r>
              <a:rPr lang="en-US" sz="2717" b="1">
                <a:solidFill>
                  <a:srgbClr val="FFFFFF"/>
                </a:solidFill>
                <a:latin typeface="Canva Sans Bold"/>
                <a:ea typeface="Canva Sans Bold"/>
                <a:cs typeface="Canva Sans Bold"/>
                <a:sym typeface="Canva Sans Bold"/>
              </a:rPr>
              <a:t>]</a:t>
            </a:r>
          </a:p>
          <a:p>
            <a:pPr algn="l">
              <a:lnSpc>
                <a:spcPts val="3804"/>
              </a:lnSpc>
            </a:pPr>
            <a:endParaRPr lang="en-US" sz="2717" b="1">
              <a:solidFill>
                <a:srgbClr val="FFFFFF"/>
              </a:solidFill>
              <a:latin typeface="Canva Sans Bold"/>
              <a:ea typeface="Canva Sans Bold"/>
              <a:cs typeface="Canva Sans Bold"/>
              <a:sym typeface="Canva Sans Bold"/>
            </a:endParaRPr>
          </a:p>
        </p:txBody>
      </p:sp>
      <p:sp>
        <p:nvSpPr>
          <p:cNvPr id="10" name="TextBox 10"/>
          <p:cNvSpPr txBox="1"/>
          <p:nvPr/>
        </p:nvSpPr>
        <p:spPr>
          <a:xfrm>
            <a:off x="10185915" y="4691926"/>
            <a:ext cx="7941115" cy="5708133"/>
          </a:xfrm>
          <a:prstGeom prst="rect">
            <a:avLst/>
          </a:prstGeom>
        </p:spPr>
        <p:txBody>
          <a:bodyPr lIns="0" tIns="0" rIns="0" bIns="0" rtlCol="0" anchor="t">
            <a:spAutoFit/>
          </a:bodyPr>
          <a:lstStyle/>
          <a:p>
            <a:pPr marL="463182" lvl="1" indent="-231591" algn="ctr">
              <a:lnSpc>
                <a:spcPts val="3003"/>
              </a:lnSpc>
              <a:buFont typeface="Arial"/>
              <a:buChar char="•"/>
            </a:pPr>
            <a:r>
              <a:rPr lang="en-US" sz="2145" b="1">
                <a:solidFill>
                  <a:srgbClr val="000000"/>
                </a:solidFill>
                <a:latin typeface="Canva Sans Bold"/>
                <a:ea typeface="Canva Sans Bold"/>
                <a:cs typeface="Canva Sans Bold"/>
                <a:sym typeface="Canva Sans Bold"/>
              </a:rPr>
              <a:t>Real Example: Link "The Story of Stuff" by Annie Leonard (book or video) to Vygotsky’s theory. The video explains the life cycle of products and consumption, which is a perfect entry into discussing the circular economy.</a:t>
            </a:r>
          </a:p>
          <a:p>
            <a:pPr marL="463182" lvl="1" indent="-231591" algn="ctr">
              <a:lnSpc>
                <a:spcPts val="3003"/>
              </a:lnSpc>
              <a:buFont typeface="Arial"/>
              <a:buChar char="•"/>
            </a:pPr>
            <a:r>
              <a:rPr lang="en-US" sz="2145" b="1">
                <a:solidFill>
                  <a:srgbClr val="000000"/>
                </a:solidFill>
                <a:latin typeface="Canva Sans Bold"/>
                <a:ea typeface="Canva Sans Bold"/>
                <a:cs typeface="Canva Sans Bold"/>
                <a:sym typeface="Canva Sans Bold"/>
              </a:rPr>
              <a:t>Inside Classroom: Create student-led groups that explore the lifecycle of different products like plastic bottles, clothes, or food, and present their findings using Bloom’s Taxonomy (e.g., analyzing product impacts and proposing circular alternatives).</a:t>
            </a:r>
          </a:p>
          <a:p>
            <a:pPr marL="463182" lvl="1" indent="-231591" algn="ctr">
              <a:lnSpc>
                <a:spcPts val="3003"/>
              </a:lnSpc>
              <a:buFont typeface="Arial"/>
              <a:buChar char="•"/>
            </a:pPr>
            <a:r>
              <a:rPr lang="en-US" sz="2145" b="1">
                <a:solidFill>
                  <a:srgbClr val="000000"/>
                </a:solidFill>
                <a:latin typeface="Canva Sans Bold"/>
                <a:ea typeface="Canva Sans Bold"/>
                <a:cs typeface="Canva Sans Bold"/>
                <a:sym typeface="Canva Sans Bold"/>
              </a:rPr>
              <a:t>Outside Classroom: Invite local experts or community leaders to speak about circular economy practices, which could be par</a:t>
            </a:r>
            <a:r>
              <a:rPr lang="en-US" sz="2145" b="1" u="none">
                <a:solidFill>
                  <a:srgbClr val="000000"/>
                </a:solidFill>
                <a:latin typeface="Canva Sans Bold"/>
                <a:ea typeface="Canva Sans Bold"/>
                <a:cs typeface="Canva Sans Bold"/>
                <a:sym typeface="Canva Sans Bold"/>
              </a:rPr>
              <a:t>t</a:t>
            </a:r>
            <a:r>
              <a:rPr lang="en-US" sz="2145" b="1">
                <a:solidFill>
                  <a:srgbClr val="000000"/>
                </a:solidFill>
                <a:latin typeface="Canva Sans Bold"/>
                <a:ea typeface="Canva Sans Bold"/>
                <a:cs typeface="Canva Sans Bold"/>
                <a:sym typeface="Canva Sans Bold"/>
              </a:rPr>
              <a:t> of a proj</a:t>
            </a:r>
            <a:r>
              <a:rPr lang="en-US" sz="2145" b="1" u="none">
                <a:solidFill>
                  <a:srgbClr val="000000"/>
                </a:solidFill>
                <a:latin typeface="Canva Sans Bold"/>
                <a:ea typeface="Canva Sans Bold"/>
                <a:cs typeface="Canva Sans Bold"/>
                <a:sym typeface="Canva Sans Bold"/>
              </a:rPr>
              <a:t>e</a:t>
            </a:r>
            <a:r>
              <a:rPr lang="en-US" sz="2145" b="1">
                <a:solidFill>
                  <a:srgbClr val="000000"/>
                </a:solidFill>
                <a:latin typeface="Canva Sans Bold"/>
                <a:ea typeface="Canva Sans Bold"/>
                <a:cs typeface="Canva Sans Bold"/>
                <a:sym typeface="Canva Sans Bold"/>
              </a:rPr>
              <a:t>c</a:t>
            </a:r>
            <a:r>
              <a:rPr lang="en-US" sz="2145" b="1" u="none">
                <a:solidFill>
                  <a:srgbClr val="000000"/>
                </a:solidFill>
                <a:latin typeface="Canva Sans Bold"/>
                <a:ea typeface="Canva Sans Bold"/>
                <a:cs typeface="Canva Sans Bold"/>
                <a:sym typeface="Canva Sans Bold"/>
              </a:rPr>
              <a:t>t</a:t>
            </a:r>
            <a:r>
              <a:rPr lang="en-US" sz="2145" b="1">
                <a:solidFill>
                  <a:srgbClr val="000000"/>
                </a:solidFill>
                <a:latin typeface="Canva Sans Bold"/>
                <a:ea typeface="Canva Sans Bold"/>
                <a:cs typeface="Canva Sans Bold"/>
                <a:sym typeface="Canva Sans Bold"/>
              </a:rPr>
              <a:t> o</a:t>
            </a:r>
            <a:r>
              <a:rPr lang="en-US" sz="2145" b="1" u="none">
                <a:solidFill>
                  <a:srgbClr val="000000"/>
                </a:solidFill>
                <a:latin typeface="Canva Sans Bold"/>
                <a:ea typeface="Canva Sans Bold"/>
                <a:cs typeface="Canva Sans Bold"/>
                <a:sym typeface="Canva Sans Bold"/>
              </a:rPr>
              <a:t>n</a:t>
            </a:r>
            <a:r>
              <a:rPr lang="en-US" sz="2145" b="1">
                <a:solidFill>
                  <a:srgbClr val="000000"/>
                </a:solidFill>
                <a:latin typeface="Canva Sans Bold"/>
                <a:ea typeface="Canva Sans Bold"/>
                <a:cs typeface="Canva Sans Bold"/>
                <a:sym typeface="Canva Sans Bold"/>
              </a:rPr>
              <a:t> r</a:t>
            </a:r>
            <a:r>
              <a:rPr lang="en-US" sz="2145" b="1" u="none">
                <a:solidFill>
                  <a:srgbClr val="000000"/>
                </a:solidFill>
                <a:latin typeface="Canva Sans Bold"/>
                <a:ea typeface="Canva Sans Bold"/>
                <a:cs typeface="Canva Sans Bold"/>
                <a:sym typeface="Canva Sans Bold"/>
              </a:rPr>
              <a:t>e</a:t>
            </a:r>
            <a:r>
              <a:rPr lang="en-US" sz="2145" b="1">
                <a:solidFill>
                  <a:srgbClr val="000000"/>
                </a:solidFill>
                <a:latin typeface="Canva Sans Bold"/>
                <a:ea typeface="Canva Sans Bold"/>
                <a:cs typeface="Canva Sans Bold"/>
                <a:sym typeface="Canva Sans Bold"/>
              </a:rPr>
              <a:t>ducing </a:t>
            </a:r>
            <a:r>
              <a:rPr lang="en-US" sz="2145" b="1" u="none">
                <a:solidFill>
                  <a:srgbClr val="000000"/>
                </a:solidFill>
                <a:latin typeface="Canva Sans Bold"/>
                <a:ea typeface="Canva Sans Bold"/>
                <a:cs typeface="Canva Sans Bold"/>
                <a:sym typeface="Canva Sans Bold"/>
              </a:rPr>
              <a:t>sc</a:t>
            </a:r>
            <a:r>
              <a:rPr lang="en-US" sz="2145" b="1">
                <a:solidFill>
                  <a:srgbClr val="000000"/>
                </a:solidFill>
                <a:latin typeface="Canva Sans Bold"/>
                <a:ea typeface="Canva Sans Bold"/>
                <a:cs typeface="Canva Sans Bold"/>
                <a:sym typeface="Canva Sans Bold"/>
              </a:rPr>
              <a:t>hool w</a:t>
            </a:r>
            <a:r>
              <a:rPr lang="en-US" sz="2145" b="1" u="none">
                <a:solidFill>
                  <a:srgbClr val="000000"/>
                </a:solidFill>
                <a:latin typeface="Canva Sans Bold"/>
                <a:ea typeface="Canva Sans Bold"/>
                <a:cs typeface="Canva Sans Bold"/>
                <a:sym typeface="Canva Sans Bold"/>
              </a:rPr>
              <a:t>a</a:t>
            </a:r>
            <a:r>
              <a:rPr lang="en-US" sz="2145" b="1">
                <a:solidFill>
                  <a:srgbClr val="000000"/>
                </a:solidFill>
                <a:latin typeface="Canva Sans Bold"/>
                <a:ea typeface="Canva Sans Bold"/>
                <a:cs typeface="Canva Sans Bold"/>
                <a:sym typeface="Canva Sans Bold"/>
              </a:rPr>
              <a:t>st</a:t>
            </a:r>
            <a:r>
              <a:rPr lang="en-US" sz="2145" b="1" u="none">
                <a:solidFill>
                  <a:srgbClr val="000000"/>
                </a:solidFill>
                <a:latin typeface="Canva Sans Bold"/>
                <a:ea typeface="Canva Sans Bold"/>
                <a:cs typeface="Canva Sans Bold"/>
                <a:sym typeface="Canva Sans Bold"/>
              </a:rPr>
              <a:t>e.</a:t>
            </a:r>
          </a:p>
          <a:p>
            <a:pPr algn="ctr">
              <a:lnSpc>
                <a:spcPts val="3003"/>
              </a:lnSpc>
            </a:pPr>
            <a:endParaRPr lang="en-US" sz="2145" b="1" u="none">
              <a:solidFill>
                <a:srgbClr val="000000"/>
              </a:solidFill>
              <a:latin typeface="Canva Sans Bold"/>
              <a:ea typeface="Canva Sans Bold"/>
              <a:cs typeface="Canva Sans Bold"/>
              <a:sym typeface="Canva Sans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83025"/>
            <a:ext cx="29146241" cy="11970025"/>
          </a:xfrm>
          <a:custGeom>
            <a:avLst/>
            <a:gdLst/>
            <a:ahLst/>
            <a:cxnLst/>
            <a:rect l="l" t="t" r="r" b="b"/>
            <a:pathLst>
              <a:path w="29146241" h="11970025">
                <a:moveTo>
                  <a:pt x="0" y="0"/>
                </a:moveTo>
                <a:lnTo>
                  <a:pt x="29146241" y="0"/>
                </a:lnTo>
                <a:lnTo>
                  <a:pt x="29146241" y="11970025"/>
                </a:lnTo>
                <a:lnTo>
                  <a:pt x="0" y="11970025"/>
                </a:lnTo>
                <a:lnTo>
                  <a:pt x="0" y="0"/>
                </a:lnTo>
                <a:close/>
              </a:path>
            </a:pathLst>
          </a:custGeom>
          <a:blipFill>
            <a:blip r:embed="rId2"/>
            <a:stretch>
              <a:fillRect t="-31113" b="-31113"/>
            </a:stretch>
          </a:blipFill>
        </p:spPr>
        <p:txBody>
          <a:bodyPr/>
          <a:lstStyle/>
          <a:p>
            <a:endParaRPr lang="en-US"/>
          </a:p>
        </p:txBody>
      </p:sp>
      <p:sp>
        <p:nvSpPr>
          <p:cNvPr id="3" name="Freeform 3"/>
          <p:cNvSpPr/>
          <p:nvPr/>
        </p:nvSpPr>
        <p:spPr>
          <a:xfrm>
            <a:off x="14109478" y="1752883"/>
            <a:ext cx="4418536" cy="4418536"/>
          </a:xfrm>
          <a:custGeom>
            <a:avLst/>
            <a:gdLst/>
            <a:ahLst/>
            <a:cxnLst/>
            <a:rect l="l" t="t" r="r" b="b"/>
            <a:pathLst>
              <a:path w="4418536" h="4418536">
                <a:moveTo>
                  <a:pt x="0" y="0"/>
                </a:moveTo>
                <a:lnTo>
                  <a:pt x="4418536" y="0"/>
                </a:lnTo>
                <a:lnTo>
                  <a:pt x="4418536" y="4418536"/>
                </a:lnTo>
                <a:lnTo>
                  <a:pt x="0" y="441853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460769" y="3263695"/>
            <a:ext cx="12454321" cy="3889210"/>
          </a:xfrm>
          <a:prstGeom prst="rect">
            <a:avLst/>
          </a:prstGeom>
        </p:spPr>
        <p:txBody>
          <a:bodyPr lIns="0" tIns="0" rIns="0" bIns="0" rtlCol="0" anchor="t">
            <a:spAutoFit/>
          </a:bodyPr>
          <a:lstStyle/>
          <a:p>
            <a:pPr algn="ctr">
              <a:lnSpc>
                <a:spcPts val="7799"/>
              </a:lnSpc>
            </a:pPr>
            <a:r>
              <a:rPr lang="en-US" sz="5571" b="1">
                <a:solidFill>
                  <a:srgbClr val="FFFFFF"/>
                </a:solidFill>
                <a:latin typeface="Canva Sans Bold"/>
                <a:ea typeface="Canva Sans Bold"/>
                <a:cs typeface="Canva Sans Bold"/>
                <a:sym typeface="Canva Sans Bold"/>
              </a:rPr>
              <a:t>Phenomenon Question:</a:t>
            </a:r>
          </a:p>
          <a:p>
            <a:pPr algn="ctr">
              <a:lnSpc>
                <a:spcPts val="7799"/>
              </a:lnSpc>
              <a:spcBef>
                <a:spcPct val="0"/>
              </a:spcBef>
            </a:pPr>
            <a:r>
              <a:rPr lang="en-US" sz="5571" b="1">
                <a:solidFill>
                  <a:srgbClr val="FFFFFF"/>
                </a:solidFill>
                <a:latin typeface="Canva Sans Bold"/>
                <a:ea typeface="Canva Sans Bold"/>
                <a:cs typeface="Canva Sans Bold"/>
                <a:sym typeface="Canva Sans Bold"/>
              </a:rPr>
              <a:t>"How can the way we learn about</a:t>
            </a:r>
          </a:p>
          <a:p>
            <a:pPr algn="ctr">
              <a:lnSpc>
                <a:spcPts val="7799"/>
              </a:lnSpc>
              <a:spcBef>
                <a:spcPct val="0"/>
              </a:spcBef>
            </a:pPr>
            <a:r>
              <a:rPr lang="en-US" sz="5571" b="1">
                <a:solidFill>
                  <a:srgbClr val="FFFFFF"/>
                </a:solidFill>
                <a:latin typeface="Canva Sans Bold"/>
                <a:ea typeface="Canva Sans Bold"/>
                <a:cs typeface="Canva Sans Bold"/>
                <a:sym typeface="Canva Sans Bold"/>
              </a:rPr>
              <a:t> the environment change the way we act towards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83025"/>
            <a:ext cx="29146241" cy="11970025"/>
          </a:xfrm>
          <a:custGeom>
            <a:avLst/>
            <a:gdLst/>
            <a:ahLst/>
            <a:cxnLst/>
            <a:rect l="l" t="t" r="r" b="b"/>
            <a:pathLst>
              <a:path w="29146241" h="11970025">
                <a:moveTo>
                  <a:pt x="0" y="0"/>
                </a:moveTo>
                <a:lnTo>
                  <a:pt x="29146241" y="0"/>
                </a:lnTo>
                <a:lnTo>
                  <a:pt x="29146241" y="11970025"/>
                </a:lnTo>
                <a:lnTo>
                  <a:pt x="0" y="11970025"/>
                </a:lnTo>
                <a:lnTo>
                  <a:pt x="0" y="0"/>
                </a:lnTo>
                <a:close/>
              </a:path>
            </a:pathLst>
          </a:custGeom>
          <a:blipFill>
            <a:blip r:embed="rId2"/>
            <a:stretch>
              <a:fillRect t="-31113" b="-31113"/>
            </a:stretch>
          </a:blipFill>
        </p:spPr>
        <p:txBody>
          <a:bodyPr/>
          <a:lstStyle/>
          <a:p>
            <a:endParaRPr lang="en-US"/>
          </a:p>
        </p:txBody>
      </p:sp>
      <p:sp>
        <p:nvSpPr>
          <p:cNvPr id="3" name="TextBox 3"/>
          <p:cNvSpPr txBox="1"/>
          <p:nvPr/>
        </p:nvSpPr>
        <p:spPr>
          <a:xfrm>
            <a:off x="4626104" y="2732886"/>
            <a:ext cx="9947017" cy="5556021"/>
          </a:xfrm>
          <a:prstGeom prst="rect">
            <a:avLst/>
          </a:prstGeom>
        </p:spPr>
        <p:txBody>
          <a:bodyPr lIns="0" tIns="0" rIns="0" bIns="0" rtlCol="0" anchor="t">
            <a:spAutoFit/>
          </a:bodyPr>
          <a:lstStyle/>
          <a:p>
            <a:pPr algn="ctr">
              <a:lnSpc>
                <a:spcPts val="4395"/>
              </a:lnSpc>
            </a:pPr>
            <a:r>
              <a:rPr lang="en-US" sz="3139" b="1">
                <a:solidFill>
                  <a:srgbClr val="FFFFFF"/>
                </a:solidFill>
                <a:latin typeface="Canva Sans Bold"/>
                <a:ea typeface="Canva Sans Bold"/>
                <a:cs typeface="Canva Sans Bold"/>
                <a:sym typeface="Canva Sans Bold"/>
              </a:rPr>
              <a:t>Inclusive Design:</a:t>
            </a:r>
          </a:p>
          <a:p>
            <a:pPr algn="ctr">
              <a:lnSpc>
                <a:spcPts val="4395"/>
              </a:lnSpc>
            </a:pPr>
            <a:r>
              <a:rPr lang="en-US" sz="3139" b="1">
                <a:solidFill>
                  <a:srgbClr val="FFFFFF"/>
                </a:solidFill>
                <a:latin typeface="Canva Sans Bold"/>
                <a:ea typeface="Canva Sans Bold"/>
                <a:cs typeface="Canva Sans Bold"/>
                <a:sym typeface="Canva Sans Bold"/>
              </a:rPr>
              <a:t>Diverse abilities, races, and non-gendered designs.</a:t>
            </a:r>
          </a:p>
          <a:p>
            <a:pPr algn="ctr">
              <a:lnSpc>
                <a:spcPts val="4395"/>
              </a:lnSpc>
            </a:pPr>
            <a:r>
              <a:rPr lang="en-US" sz="3139" b="1">
                <a:solidFill>
                  <a:srgbClr val="FFFFFF"/>
                </a:solidFill>
                <a:latin typeface="Canva Sans Bold"/>
                <a:ea typeface="Canva Sans Bold"/>
                <a:cs typeface="Canva Sans Bold"/>
                <a:sym typeface="Canva Sans Bold"/>
              </a:rPr>
              <a:t>Personification of Earth resources.</a:t>
            </a:r>
          </a:p>
          <a:p>
            <a:pPr algn="ctr">
              <a:lnSpc>
                <a:spcPts val="4395"/>
              </a:lnSpc>
            </a:pPr>
            <a:endParaRPr lang="en-US" sz="3139" b="1">
              <a:solidFill>
                <a:srgbClr val="FFFFFF"/>
              </a:solidFill>
              <a:latin typeface="Canva Sans Bold"/>
              <a:ea typeface="Canva Sans Bold"/>
              <a:cs typeface="Canva Sans Bold"/>
              <a:sym typeface="Canva Sans Bold"/>
            </a:endParaRPr>
          </a:p>
          <a:p>
            <a:pPr algn="ctr">
              <a:lnSpc>
                <a:spcPts val="4395"/>
              </a:lnSpc>
            </a:pPr>
            <a:r>
              <a:rPr lang="en-US" sz="3139" b="1">
                <a:solidFill>
                  <a:srgbClr val="FFFFFF"/>
                </a:solidFill>
                <a:latin typeface="Canva Sans Bold"/>
                <a:ea typeface="Canva Sans Bold"/>
                <a:cs typeface="Canva Sans Bold"/>
                <a:sym typeface="Canva Sans Bold"/>
              </a:rPr>
              <a:t>Role of Characters:</a:t>
            </a:r>
          </a:p>
          <a:p>
            <a:pPr algn="ctr">
              <a:lnSpc>
                <a:spcPts val="4395"/>
              </a:lnSpc>
            </a:pPr>
            <a:r>
              <a:rPr lang="en-US" sz="3139" b="1">
                <a:solidFill>
                  <a:srgbClr val="FFFFFF"/>
                </a:solidFill>
                <a:latin typeface="Canva Sans Bold"/>
                <a:ea typeface="Canva Sans Bold"/>
                <a:cs typeface="Canva Sans Bold"/>
                <a:sym typeface="Canva Sans Bold"/>
              </a:rPr>
              <a:t>Help identify learners’ roles and motivations.</a:t>
            </a:r>
          </a:p>
          <a:p>
            <a:pPr algn="ctr">
              <a:lnSpc>
                <a:spcPts val="4395"/>
              </a:lnSpc>
            </a:pPr>
            <a:r>
              <a:rPr lang="en-US" sz="3139" b="1">
                <a:solidFill>
                  <a:srgbClr val="FFFFFF"/>
                </a:solidFill>
                <a:latin typeface="Canva Sans Bold"/>
                <a:ea typeface="Canva Sans Bold"/>
                <a:cs typeface="Canva Sans Bold"/>
                <a:sym typeface="Canva Sans Bold"/>
              </a:rPr>
              <a:t>Ideal for use in house teams, displays, and learning environments.</a:t>
            </a:r>
          </a:p>
          <a:p>
            <a:pPr algn="ctr">
              <a:lnSpc>
                <a:spcPts val="4395"/>
              </a:lnSpc>
            </a:pPr>
            <a:r>
              <a:rPr lang="en-US" sz="3139" b="1">
                <a:solidFill>
                  <a:srgbClr val="FFFFFF"/>
                </a:solidFill>
                <a:latin typeface="Canva Sans Bold"/>
                <a:ea typeface="Canva Sans Bold"/>
                <a:cs typeface="Canva Sans Bold"/>
                <a:sym typeface="Canva Sans Bold"/>
              </a:rPr>
              <a:t>Provide a relatable entry point for all learners.</a:t>
            </a:r>
          </a:p>
          <a:p>
            <a:pPr algn="ctr">
              <a:lnSpc>
                <a:spcPts val="4395"/>
              </a:lnSpc>
            </a:pPr>
            <a:endParaRPr lang="en-US" sz="3139" b="1">
              <a:solidFill>
                <a:srgbClr val="FFFFFF"/>
              </a:solidFill>
              <a:latin typeface="Canva Sans Bold"/>
              <a:ea typeface="Canva Sans Bold"/>
              <a:cs typeface="Canva Sans Bold"/>
              <a:sym typeface="Canva Sans Bold"/>
            </a:endParaRPr>
          </a:p>
        </p:txBody>
      </p:sp>
      <p:sp>
        <p:nvSpPr>
          <p:cNvPr id="4" name="Freeform 4"/>
          <p:cNvSpPr/>
          <p:nvPr/>
        </p:nvSpPr>
        <p:spPr>
          <a:xfrm>
            <a:off x="-2591386" y="1410777"/>
            <a:ext cx="9202032" cy="10450369"/>
          </a:xfrm>
          <a:custGeom>
            <a:avLst/>
            <a:gdLst/>
            <a:ahLst/>
            <a:cxnLst/>
            <a:rect l="l" t="t" r="r" b="b"/>
            <a:pathLst>
              <a:path w="9202032" h="10450369">
                <a:moveTo>
                  <a:pt x="0" y="0"/>
                </a:moveTo>
                <a:lnTo>
                  <a:pt x="9202032" y="0"/>
                </a:lnTo>
                <a:lnTo>
                  <a:pt x="9202032" y="10450369"/>
                </a:lnTo>
                <a:lnTo>
                  <a:pt x="0" y="10450369"/>
                </a:lnTo>
                <a:lnTo>
                  <a:pt x="0" y="0"/>
                </a:lnTo>
                <a:close/>
              </a:path>
            </a:pathLst>
          </a:custGeom>
          <a:blipFill>
            <a:blip r:embed="rId3"/>
            <a:stretch>
              <a:fillRect/>
            </a:stretch>
          </a:blipFill>
        </p:spPr>
        <p:txBody>
          <a:bodyPr/>
          <a:lstStyle/>
          <a:p>
            <a:endParaRPr lang="en-US"/>
          </a:p>
        </p:txBody>
      </p:sp>
      <p:sp>
        <p:nvSpPr>
          <p:cNvPr id="5" name="Freeform 5"/>
          <p:cNvSpPr/>
          <p:nvPr/>
        </p:nvSpPr>
        <p:spPr>
          <a:xfrm rot="-1674763">
            <a:off x="14163139" y="6497843"/>
            <a:ext cx="4515276" cy="7710963"/>
          </a:xfrm>
          <a:custGeom>
            <a:avLst/>
            <a:gdLst/>
            <a:ahLst/>
            <a:cxnLst/>
            <a:rect l="l" t="t" r="r" b="b"/>
            <a:pathLst>
              <a:path w="4515276" h="7710963">
                <a:moveTo>
                  <a:pt x="0" y="0"/>
                </a:moveTo>
                <a:lnTo>
                  <a:pt x="4515275" y="0"/>
                </a:lnTo>
                <a:lnTo>
                  <a:pt x="4515275" y="7710963"/>
                </a:lnTo>
                <a:lnTo>
                  <a:pt x="0" y="7710963"/>
                </a:lnTo>
                <a:lnTo>
                  <a:pt x="0" y="0"/>
                </a:lnTo>
                <a:close/>
              </a:path>
            </a:pathLst>
          </a:custGeom>
          <a:blipFill>
            <a:blip r:embed="rId4"/>
            <a:stretch>
              <a:fillRect t="-2477" b="-2477"/>
            </a:stretch>
          </a:blipFill>
        </p:spPr>
        <p:txBody>
          <a:bodyPr/>
          <a:lstStyle/>
          <a:p>
            <a:endParaRPr lang="en-US"/>
          </a:p>
        </p:txBody>
      </p:sp>
      <p:sp>
        <p:nvSpPr>
          <p:cNvPr id="6" name="Freeform 6"/>
          <p:cNvSpPr/>
          <p:nvPr/>
        </p:nvSpPr>
        <p:spPr>
          <a:xfrm>
            <a:off x="11291355" y="7504007"/>
            <a:ext cx="5278796" cy="7710963"/>
          </a:xfrm>
          <a:custGeom>
            <a:avLst/>
            <a:gdLst/>
            <a:ahLst/>
            <a:cxnLst/>
            <a:rect l="l" t="t" r="r" b="b"/>
            <a:pathLst>
              <a:path w="5278796" h="7710963">
                <a:moveTo>
                  <a:pt x="0" y="0"/>
                </a:moveTo>
                <a:lnTo>
                  <a:pt x="5278797" y="0"/>
                </a:lnTo>
                <a:lnTo>
                  <a:pt x="5278797" y="7710963"/>
                </a:lnTo>
                <a:lnTo>
                  <a:pt x="0" y="7710963"/>
                </a:lnTo>
                <a:lnTo>
                  <a:pt x="0" y="0"/>
                </a:lnTo>
                <a:close/>
              </a:path>
            </a:pathLst>
          </a:custGeom>
          <a:blipFill>
            <a:blip r:embed="rId5"/>
            <a:stretch>
              <a:fillRect/>
            </a:stretch>
          </a:blipFill>
        </p:spPr>
        <p:txBody>
          <a:bodyPr/>
          <a:lstStyle/>
          <a:p>
            <a:endParaRPr lang="en-US"/>
          </a:p>
        </p:txBody>
      </p:sp>
      <p:sp>
        <p:nvSpPr>
          <p:cNvPr id="7" name="Freeform 7"/>
          <p:cNvSpPr/>
          <p:nvPr/>
        </p:nvSpPr>
        <p:spPr>
          <a:xfrm rot="-2994163">
            <a:off x="14248195" y="-1487484"/>
            <a:ext cx="5144267" cy="6154656"/>
          </a:xfrm>
          <a:custGeom>
            <a:avLst/>
            <a:gdLst/>
            <a:ahLst/>
            <a:cxnLst/>
            <a:rect l="l" t="t" r="r" b="b"/>
            <a:pathLst>
              <a:path w="5144267" h="6154656">
                <a:moveTo>
                  <a:pt x="0" y="0"/>
                </a:moveTo>
                <a:lnTo>
                  <a:pt x="5144267" y="0"/>
                </a:lnTo>
                <a:lnTo>
                  <a:pt x="5144267" y="6154657"/>
                </a:lnTo>
                <a:lnTo>
                  <a:pt x="0" y="6154657"/>
                </a:lnTo>
                <a:lnTo>
                  <a:pt x="0" y="0"/>
                </a:lnTo>
                <a:close/>
              </a:path>
            </a:pathLst>
          </a:custGeom>
          <a:blipFill>
            <a:blip r:embed="rId6"/>
            <a:stretch>
              <a:fillRect/>
            </a:stretch>
          </a:blipFill>
        </p:spPr>
        <p:txBody>
          <a:bodyPr/>
          <a:lstStyle/>
          <a:p>
            <a:endParaRPr lang="en-US"/>
          </a:p>
        </p:txBody>
      </p:sp>
      <p:sp>
        <p:nvSpPr>
          <p:cNvPr id="8" name="Freeform 8"/>
          <p:cNvSpPr/>
          <p:nvPr/>
        </p:nvSpPr>
        <p:spPr>
          <a:xfrm rot="-2877678">
            <a:off x="16127455" y="1347508"/>
            <a:ext cx="4276928" cy="6088153"/>
          </a:xfrm>
          <a:custGeom>
            <a:avLst/>
            <a:gdLst/>
            <a:ahLst/>
            <a:cxnLst/>
            <a:rect l="l" t="t" r="r" b="b"/>
            <a:pathLst>
              <a:path w="4276928" h="6088153">
                <a:moveTo>
                  <a:pt x="0" y="0"/>
                </a:moveTo>
                <a:lnTo>
                  <a:pt x="4276928" y="0"/>
                </a:lnTo>
                <a:lnTo>
                  <a:pt x="4276928" y="6088153"/>
                </a:lnTo>
                <a:lnTo>
                  <a:pt x="0" y="6088153"/>
                </a:lnTo>
                <a:lnTo>
                  <a:pt x="0" y="0"/>
                </a:lnTo>
                <a:close/>
              </a:path>
            </a:pathLst>
          </a:custGeom>
          <a:blipFill>
            <a:blip r:embed="rId7"/>
            <a:stretch>
              <a:fillRect/>
            </a:stretch>
          </a:blipFill>
        </p:spPr>
        <p:txBody>
          <a:bodyPr/>
          <a:lstStyle/>
          <a:p>
            <a:endParaRPr lang="en-US"/>
          </a:p>
        </p:txBody>
      </p:sp>
      <p:sp>
        <p:nvSpPr>
          <p:cNvPr id="9" name="Freeform 9"/>
          <p:cNvSpPr/>
          <p:nvPr/>
        </p:nvSpPr>
        <p:spPr>
          <a:xfrm rot="-1673869">
            <a:off x="15140495" y="3960056"/>
            <a:ext cx="5478359" cy="7087903"/>
          </a:xfrm>
          <a:custGeom>
            <a:avLst/>
            <a:gdLst/>
            <a:ahLst/>
            <a:cxnLst/>
            <a:rect l="l" t="t" r="r" b="b"/>
            <a:pathLst>
              <a:path w="5478359" h="7087903">
                <a:moveTo>
                  <a:pt x="0" y="0"/>
                </a:moveTo>
                <a:lnTo>
                  <a:pt x="5478358" y="0"/>
                </a:lnTo>
                <a:lnTo>
                  <a:pt x="5478358" y="7087903"/>
                </a:lnTo>
                <a:lnTo>
                  <a:pt x="0" y="7087903"/>
                </a:lnTo>
                <a:lnTo>
                  <a:pt x="0" y="0"/>
                </a:lnTo>
                <a:close/>
              </a:path>
            </a:pathLst>
          </a:custGeom>
          <a:blipFill>
            <a:blip r:embed="rId8"/>
            <a:stretch>
              <a:fillRect/>
            </a:stretch>
          </a:blipFill>
        </p:spPr>
        <p:txBody>
          <a:bodyPr/>
          <a:lstStyle/>
          <a:p>
            <a:endParaRPr lang="en-US"/>
          </a:p>
        </p:txBody>
      </p:sp>
      <p:sp>
        <p:nvSpPr>
          <p:cNvPr id="10" name="Freeform 10"/>
          <p:cNvSpPr/>
          <p:nvPr/>
        </p:nvSpPr>
        <p:spPr>
          <a:xfrm>
            <a:off x="13930753" y="6377394"/>
            <a:ext cx="6112993" cy="7951861"/>
          </a:xfrm>
          <a:custGeom>
            <a:avLst/>
            <a:gdLst/>
            <a:ahLst/>
            <a:cxnLst/>
            <a:rect l="l" t="t" r="r" b="b"/>
            <a:pathLst>
              <a:path w="6112993" h="7951861">
                <a:moveTo>
                  <a:pt x="0" y="0"/>
                </a:moveTo>
                <a:lnTo>
                  <a:pt x="6112994" y="0"/>
                </a:lnTo>
                <a:lnTo>
                  <a:pt x="6112994" y="7951861"/>
                </a:lnTo>
                <a:lnTo>
                  <a:pt x="0" y="7951861"/>
                </a:lnTo>
                <a:lnTo>
                  <a:pt x="0" y="0"/>
                </a:lnTo>
                <a:close/>
              </a:path>
            </a:pathLst>
          </a:custGeom>
          <a:blipFill>
            <a:blip r:embed="rId9"/>
            <a:stretch>
              <a:fillRect/>
            </a:stretch>
          </a:blipFill>
        </p:spPr>
        <p:txBody>
          <a:bodyPr/>
          <a:lstStyle/>
          <a:p>
            <a:endParaRPr lang="en-US"/>
          </a:p>
        </p:txBody>
      </p:sp>
      <p:sp>
        <p:nvSpPr>
          <p:cNvPr id="11" name="TextBox 11"/>
          <p:cNvSpPr txBox="1"/>
          <p:nvPr/>
        </p:nvSpPr>
        <p:spPr>
          <a:xfrm>
            <a:off x="598541" y="385384"/>
            <a:ext cx="10122900" cy="1025392"/>
          </a:xfrm>
          <a:prstGeom prst="rect">
            <a:avLst/>
          </a:prstGeom>
        </p:spPr>
        <p:txBody>
          <a:bodyPr lIns="0" tIns="0" rIns="0" bIns="0" rtlCol="0" anchor="t">
            <a:spAutoFit/>
          </a:bodyPr>
          <a:lstStyle/>
          <a:p>
            <a:pPr algn="ctr">
              <a:lnSpc>
                <a:spcPts val="8376"/>
              </a:lnSpc>
            </a:pPr>
            <a:r>
              <a:rPr lang="en-US" sz="5983" b="1">
                <a:solidFill>
                  <a:srgbClr val="FFFFFF"/>
                </a:solidFill>
                <a:latin typeface="Canva Sans Bold"/>
                <a:ea typeface="Canva Sans Bold"/>
                <a:cs typeface="Canva Sans Bold"/>
                <a:sym typeface="Canva Sans Bold"/>
              </a:rPr>
              <a:t>Characters at the Forefront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83025"/>
            <a:ext cx="29146241" cy="11970025"/>
          </a:xfrm>
          <a:custGeom>
            <a:avLst/>
            <a:gdLst/>
            <a:ahLst/>
            <a:cxnLst/>
            <a:rect l="l" t="t" r="r" b="b"/>
            <a:pathLst>
              <a:path w="29146241" h="11970025">
                <a:moveTo>
                  <a:pt x="0" y="0"/>
                </a:moveTo>
                <a:lnTo>
                  <a:pt x="29146241" y="0"/>
                </a:lnTo>
                <a:lnTo>
                  <a:pt x="29146241" y="11970025"/>
                </a:lnTo>
                <a:lnTo>
                  <a:pt x="0" y="11970025"/>
                </a:lnTo>
                <a:lnTo>
                  <a:pt x="0" y="0"/>
                </a:lnTo>
                <a:close/>
              </a:path>
            </a:pathLst>
          </a:custGeom>
          <a:blipFill>
            <a:blip r:embed="rId2"/>
            <a:stretch>
              <a:fillRect t="-31113" b="-31113"/>
            </a:stretch>
          </a:blipFill>
        </p:spPr>
        <p:txBody>
          <a:bodyPr/>
          <a:lstStyle/>
          <a:p>
            <a:endParaRPr lang="en-US"/>
          </a:p>
        </p:txBody>
      </p:sp>
      <p:sp>
        <p:nvSpPr>
          <p:cNvPr id="3" name="Freeform 3"/>
          <p:cNvSpPr/>
          <p:nvPr/>
        </p:nvSpPr>
        <p:spPr>
          <a:xfrm>
            <a:off x="10686974" y="5138564"/>
            <a:ext cx="5304500" cy="7710963"/>
          </a:xfrm>
          <a:custGeom>
            <a:avLst/>
            <a:gdLst/>
            <a:ahLst/>
            <a:cxnLst/>
            <a:rect l="l" t="t" r="r" b="b"/>
            <a:pathLst>
              <a:path w="5304500" h="7710963">
                <a:moveTo>
                  <a:pt x="0" y="0"/>
                </a:moveTo>
                <a:lnTo>
                  <a:pt x="5304500" y="0"/>
                </a:lnTo>
                <a:lnTo>
                  <a:pt x="5304500" y="7710962"/>
                </a:lnTo>
                <a:lnTo>
                  <a:pt x="0" y="7710962"/>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97551" y="4723946"/>
            <a:ext cx="10619988" cy="4854140"/>
          </a:xfrm>
          <a:prstGeom prst="rect">
            <a:avLst/>
          </a:prstGeom>
        </p:spPr>
        <p:txBody>
          <a:bodyPr lIns="0" tIns="0" rIns="0" bIns="0" rtlCol="0" anchor="t">
            <a:spAutoFit/>
          </a:bodyPr>
          <a:lstStyle/>
          <a:p>
            <a:pPr algn="ctr">
              <a:lnSpc>
                <a:spcPts val="3842"/>
              </a:lnSpc>
              <a:spcBef>
                <a:spcPct val="0"/>
              </a:spcBef>
            </a:pPr>
            <a:r>
              <a:rPr lang="en-US" sz="2744" b="1">
                <a:solidFill>
                  <a:srgbClr val="FFFFFF"/>
                </a:solidFill>
                <a:latin typeface="Canva Sans Bold"/>
                <a:ea typeface="Canva Sans Bold"/>
                <a:cs typeface="Canva Sans Bold"/>
                <a:sym typeface="Canva Sans Bold"/>
              </a:rPr>
              <a:t>Inside Classroom: </a:t>
            </a:r>
          </a:p>
          <a:p>
            <a:pPr algn="ctr">
              <a:lnSpc>
                <a:spcPts val="3842"/>
              </a:lnSpc>
              <a:spcBef>
                <a:spcPct val="0"/>
              </a:spcBef>
            </a:pPr>
            <a:r>
              <a:rPr lang="en-US" sz="2744" b="1">
                <a:solidFill>
                  <a:srgbClr val="FFFFFF"/>
                </a:solidFill>
                <a:latin typeface="Canva Sans Bold"/>
                <a:ea typeface="Canva Sans Bold"/>
                <a:cs typeface="Canva Sans Bold"/>
                <a:sym typeface="Canva Sans Bold"/>
              </a:rPr>
              <a:t>Use Aqua as a character to teach about the water cycle, focusing on how water is reused in nature and how humans impact this process. Students could role-play Aqua as an advocate for clean water.</a:t>
            </a:r>
          </a:p>
          <a:p>
            <a:pPr algn="ctr">
              <a:lnSpc>
                <a:spcPts val="3842"/>
              </a:lnSpc>
              <a:spcBef>
                <a:spcPct val="0"/>
              </a:spcBef>
            </a:pPr>
            <a:endParaRPr lang="en-US" sz="2744" b="1">
              <a:solidFill>
                <a:srgbClr val="FFFFFF"/>
              </a:solidFill>
              <a:latin typeface="Canva Sans Bold"/>
              <a:ea typeface="Canva Sans Bold"/>
              <a:cs typeface="Canva Sans Bold"/>
              <a:sym typeface="Canva Sans Bold"/>
            </a:endParaRPr>
          </a:p>
          <a:p>
            <a:pPr algn="ctr">
              <a:lnSpc>
                <a:spcPts val="3842"/>
              </a:lnSpc>
              <a:spcBef>
                <a:spcPct val="0"/>
              </a:spcBef>
            </a:pPr>
            <a:r>
              <a:rPr lang="en-US" sz="2744" b="1">
                <a:solidFill>
                  <a:srgbClr val="FFFFFF"/>
                </a:solidFill>
                <a:latin typeface="Canva Sans Bold"/>
                <a:ea typeface="Canva Sans Bold"/>
                <a:cs typeface="Canva Sans Bold"/>
                <a:sym typeface="Canva Sans Bold"/>
              </a:rPr>
              <a:t>Outside Classroom: </a:t>
            </a:r>
          </a:p>
          <a:p>
            <a:pPr algn="ctr">
              <a:lnSpc>
                <a:spcPts val="3842"/>
              </a:lnSpc>
              <a:spcBef>
                <a:spcPct val="0"/>
              </a:spcBef>
            </a:pPr>
            <a:r>
              <a:rPr lang="en-US" sz="2744" b="1">
                <a:solidFill>
                  <a:srgbClr val="FFFFFF"/>
                </a:solidFill>
                <a:latin typeface="Canva Sans Bold"/>
                <a:ea typeface="Canva Sans Bold"/>
                <a:cs typeface="Canva Sans Bold"/>
                <a:sym typeface="Canva Sans Bold"/>
              </a:rPr>
              <a:t>Have students take part in an environmental cleanup day, using Aqua as a mascot for their efforts in reducing water pollution.</a:t>
            </a:r>
          </a:p>
        </p:txBody>
      </p:sp>
      <p:sp>
        <p:nvSpPr>
          <p:cNvPr id="5" name="Freeform 5"/>
          <p:cNvSpPr/>
          <p:nvPr/>
        </p:nvSpPr>
        <p:spPr>
          <a:xfrm rot="-1499184">
            <a:off x="14731140" y="3640623"/>
            <a:ext cx="5057106" cy="7710963"/>
          </a:xfrm>
          <a:custGeom>
            <a:avLst/>
            <a:gdLst/>
            <a:ahLst/>
            <a:cxnLst/>
            <a:rect l="l" t="t" r="r" b="b"/>
            <a:pathLst>
              <a:path w="5057106" h="7710963">
                <a:moveTo>
                  <a:pt x="0" y="0"/>
                </a:moveTo>
                <a:lnTo>
                  <a:pt x="5057106" y="0"/>
                </a:lnTo>
                <a:lnTo>
                  <a:pt x="5057106" y="7710963"/>
                </a:lnTo>
                <a:lnTo>
                  <a:pt x="0" y="7710963"/>
                </a:lnTo>
                <a:lnTo>
                  <a:pt x="0" y="0"/>
                </a:lnTo>
                <a:close/>
              </a:path>
            </a:pathLst>
          </a:custGeom>
          <a:blipFill>
            <a:blip r:embed="rId4"/>
            <a:stretch>
              <a:fillRect/>
            </a:stretch>
          </a:blipFill>
        </p:spPr>
        <p:txBody>
          <a:bodyPr/>
          <a:lstStyle/>
          <a:p>
            <a:endParaRPr lang="en-US"/>
          </a:p>
        </p:txBody>
      </p:sp>
      <p:sp>
        <p:nvSpPr>
          <p:cNvPr id="6" name="Freeform 6"/>
          <p:cNvSpPr/>
          <p:nvPr/>
        </p:nvSpPr>
        <p:spPr>
          <a:xfrm rot="-2700000">
            <a:off x="15626107" y="1944587"/>
            <a:ext cx="4979997" cy="7710963"/>
          </a:xfrm>
          <a:custGeom>
            <a:avLst/>
            <a:gdLst/>
            <a:ahLst/>
            <a:cxnLst/>
            <a:rect l="l" t="t" r="r" b="b"/>
            <a:pathLst>
              <a:path w="4979997" h="7710963">
                <a:moveTo>
                  <a:pt x="0" y="0"/>
                </a:moveTo>
                <a:lnTo>
                  <a:pt x="4979996" y="0"/>
                </a:lnTo>
                <a:lnTo>
                  <a:pt x="4979996" y="7710963"/>
                </a:lnTo>
                <a:lnTo>
                  <a:pt x="0" y="7710963"/>
                </a:lnTo>
                <a:lnTo>
                  <a:pt x="0" y="0"/>
                </a:lnTo>
                <a:close/>
              </a:path>
            </a:pathLst>
          </a:custGeom>
          <a:blipFill>
            <a:blip r:embed="rId5"/>
            <a:stretch>
              <a:fillRect/>
            </a:stretch>
          </a:blipFill>
        </p:spPr>
        <p:txBody>
          <a:bodyPr/>
          <a:lstStyle/>
          <a:p>
            <a:endParaRPr lang="en-US"/>
          </a:p>
        </p:txBody>
      </p:sp>
      <p:sp>
        <p:nvSpPr>
          <p:cNvPr id="7" name="Freeform 7"/>
          <p:cNvSpPr/>
          <p:nvPr/>
        </p:nvSpPr>
        <p:spPr>
          <a:xfrm rot="1156565">
            <a:off x="0" y="104957"/>
            <a:ext cx="4250258" cy="4942161"/>
          </a:xfrm>
          <a:custGeom>
            <a:avLst/>
            <a:gdLst/>
            <a:ahLst/>
            <a:cxnLst/>
            <a:rect l="l" t="t" r="r" b="b"/>
            <a:pathLst>
              <a:path w="4250258" h="4942161">
                <a:moveTo>
                  <a:pt x="0" y="0"/>
                </a:moveTo>
                <a:lnTo>
                  <a:pt x="4250258" y="0"/>
                </a:lnTo>
                <a:lnTo>
                  <a:pt x="4250258" y="4942161"/>
                </a:lnTo>
                <a:lnTo>
                  <a:pt x="0" y="4942161"/>
                </a:lnTo>
                <a:lnTo>
                  <a:pt x="0" y="0"/>
                </a:lnTo>
                <a:close/>
              </a:path>
            </a:pathLst>
          </a:custGeom>
          <a:blipFill>
            <a:blip r:embed="rId6"/>
            <a:stretch>
              <a:fillRect/>
            </a:stretch>
          </a:blipFill>
        </p:spPr>
        <p:txBody>
          <a:bodyPr/>
          <a:lstStyle/>
          <a:p>
            <a:endParaRPr lang="en-US"/>
          </a:p>
        </p:txBody>
      </p:sp>
      <p:sp>
        <p:nvSpPr>
          <p:cNvPr id="8" name="Freeform 8"/>
          <p:cNvSpPr/>
          <p:nvPr/>
        </p:nvSpPr>
        <p:spPr>
          <a:xfrm rot="-1119090">
            <a:off x="12718750" y="4416793"/>
            <a:ext cx="5780009" cy="7710963"/>
          </a:xfrm>
          <a:custGeom>
            <a:avLst/>
            <a:gdLst/>
            <a:ahLst/>
            <a:cxnLst/>
            <a:rect l="l" t="t" r="r" b="b"/>
            <a:pathLst>
              <a:path w="5780009" h="7710963">
                <a:moveTo>
                  <a:pt x="0" y="0"/>
                </a:moveTo>
                <a:lnTo>
                  <a:pt x="5780009" y="0"/>
                </a:lnTo>
                <a:lnTo>
                  <a:pt x="5780009" y="7710962"/>
                </a:lnTo>
                <a:lnTo>
                  <a:pt x="0" y="7710962"/>
                </a:lnTo>
                <a:lnTo>
                  <a:pt x="0" y="0"/>
                </a:lnTo>
                <a:close/>
              </a:path>
            </a:pathLst>
          </a:custGeom>
          <a:blipFill>
            <a:blip r:embed="rId7"/>
            <a:stretch>
              <a:fillRect/>
            </a:stretch>
          </a:blipFill>
        </p:spPr>
        <p:txBody>
          <a:bodyPr/>
          <a:lstStyle/>
          <a:p>
            <a:endParaRPr lang="en-US"/>
          </a:p>
        </p:txBody>
      </p:sp>
      <p:sp>
        <p:nvSpPr>
          <p:cNvPr id="9" name="Freeform 9"/>
          <p:cNvSpPr/>
          <p:nvPr/>
        </p:nvSpPr>
        <p:spPr>
          <a:xfrm rot="-2007048">
            <a:off x="14601635" y="-182198"/>
            <a:ext cx="6316569" cy="6478532"/>
          </a:xfrm>
          <a:custGeom>
            <a:avLst/>
            <a:gdLst/>
            <a:ahLst/>
            <a:cxnLst/>
            <a:rect l="l" t="t" r="r" b="b"/>
            <a:pathLst>
              <a:path w="6316569" h="6478532">
                <a:moveTo>
                  <a:pt x="0" y="0"/>
                </a:moveTo>
                <a:lnTo>
                  <a:pt x="6316569" y="0"/>
                </a:lnTo>
                <a:lnTo>
                  <a:pt x="6316569" y="6478532"/>
                </a:lnTo>
                <a:lnTo>
                  <a:pt x="0" y="6478532"/>
                </a:lnTo>
                <a:lnTo>
                  <a:pt x="0" y="0"/>
                </a:lnTo>
                <a:close/>
              </a:path>
            </a:pathLst>
          </a:custGeom>
          <a:blipFill>
            <a:blip r:embed="rId8"/>
            <a:stretch>
              <a:fillRect/>
            </a:stretch>
          </a:blipFill>
        </p:spPr>
        <p:txBody>
          <a:bodyPr/>
          <a:lstStyle/>
          <a:p>
            <a:endParaRPr lang="en-US"/>
          </a:p>
        </p:txBody>
      </p:sp>
      <p:sp>
        <p:nvSpPr>
          <p:cNvPr id="10" name="Freeform 10"/>
          <p:cNvSpPr/>
          <p:nvPr/>
        </p:nvSpPr>
        <p:spPr>
          <a:xfrm rot="-578978">
            <a:off x="12749635" y="5563949"/>
            <a:ext cx="5718238" cy="8312399"/>
          </a:xfrm>
          <a:custGeom>
            <a:avLst/>
            <a:gdLst/>
            <a:ahLst/>
            <a:cxnLst/>
            <a:rect l="l" t="t" r="r" b="b"/>
            <a:pathLst>
              <a:path w="5718238" h="8312399">
                <a:moveTo>
                  <a:pt x="0" y="0"/>
                </a:moveTo>
                <a:lnTo>
                  <a:pt x="5718238" y="0"/>
                </a:lnTo>
                <a:lnTo>
                  <a:pt x="5718238" y="8312399"/>
                </a:lnTo>
                <a:lnTo>
                  <a:pt x="0" y="8312399"/>
                </a:lnTo>
                <a:lnTo>
                  <a:pt x="0" y="0"/>
                </a:lnTo>
                <a:close/>
              </a:path>
            </a:pathLst>
          </a:custGeom>
          <a:blipFill>
            <a:blip r:embed="rId9"/>
            <a:stretch>
              <a:fillRect/>
            </a:stretch>
          </a:blipFill>
        </p:spPr>
        <p:txBody>
          <a:bodyPr/>
          <a:lstStyle/>
          <a:p>
            <a:endParaRPr lang="en-US"/>
          </a:p>
        </p:txBody>
      </p:sp>
      <p:sp>
        <p:nvSpPr>
          <p:cNvPr id="11" name="TextBox 11"/>
          <p:cNvSpPr txBox="1"/>
          <p:nvPr/>
        </p:nvSpPr>
        <p:spPr>
          <a:xfrm>
            <a:off x="4492520" y="426042"/>
            <a:ext cx="11049250" cy="887095"/>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House Teams / Class Mascots </a:t>
            </a:r>
          </a:p>
        </p:txBody>
      </p:sp>
      <p:sp>
        <p:nvSpPr>
          <p:cNvPr id="12" name="TextBox 12"/>
          <p:cNvSpPr txBox="1"/>
          <p:nvPr/>
        </p:nvSpPr>
        <p:spPr>
          <a:xfrm>
            <a:off x="4707151" y="2876247"/>
            <a:ext cx="10619988" cy="1440784"/>
          </a:xfrm>
          <a:prstGeom prst="rect">
            <a:avLst/>
          </a:prstGeom>
        </p:spPr>
        <p:txBody>
          <a:bodyPr lIns="0" tIns="0" rIns="0" bIns="0" rtlCol="0" anchor="t">
            <a:spAutoFit/>
          </a:bodyPr>
          <a:lstStyle/>
          <a:p>
            <a:pPr algn="ctr">
              <a:lnSpc>
                <a:spcPts val="3842"/>
              </a:lnSpc>
              <a:spcBef>
                <a:spcPct val="0"/>
              </a:spcBef>
            </a:pPr>
            <a:r>
              <a:rPr lang="en-US" sz="2744" b="1">
                <a:solidFill>
                  <a:srgbClr val="FFFFFF"/>
                </a:solidFill>
                <a:latin typeface="Canva Sans Bold"/>
                <a:ea typeface="Canva Sans Bold"/>
                <a:cs typeface="Canva Sans Bold"/>
                <a:sym typeface="Canva Sans Bold"/>
              </a:rPr>
              <a:t>Real Example: </a:t>
            </a:r>
          </a:p>
          <a:p>
            <a:pPr algn="ctr">
              <a:lnSpc>
                <a:spcPts val="3842"/>
              </a:lnSpc>
              <a:spcBef>
                <a:spcPct val="0"/>
              </a:spcBef>
            </a:pPr>
            <a:r>
              <a:rPr lang="en-US" sz="2744" b="1">
                <a:solidFill>
                  <a:srgbClr val="FFFFFF"/>
                </a:solidFill>
                <a:latin typeface="Canva Sans Bold"/>
                <a:ea typeface="Canva Sans Bold"/>
                <a:cs typeface="Canva Sans Bold"/>
                <a:sym typeface="Canva Sans Bold"/>
              </a:rPr>
              <a:t>Introduce characters like Aqua (water conservation) from The Sustainables Academy.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9999</TotalTime>
  <Words>2835</Words>
  <Application>Microsoft Macintosh PowerPoint</Application>
  <PresentationFormat>Custom</PresentationFormat>
  <Paragraphs>327</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Canva Sans Bold</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Embedding The Sustainables Into Your Curriculum Objective: By the end of this session, participants will: Understand The Sustainables resources. Know how to embed sustainability and the circular economy into the curriculum. Explore connections with</dc:title>
  <cp:lastModifiedBy>Louise Robertson</cp:lastModifiedBy>
  <cp:revision>2</cp:revision>
  <dcterms:created xsi:type="dcterms:W3CDTF">2006-08-16T00:00:00Z</dcterms:created>
  <dcterms:modified xsi:type="dcterms:W3CDTF">2025-06-03T13:44:21Z</dcterms:modified>
  <dc:identifier>DAGoYS4SIL0</dc:identifier>
</cp:coreProperties>
</file>